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95" r:id="rId9"/>
    <p:sldId id="296" r:id="rId10"/>
    <p:sldId id="297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1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5"/>
    <a:srgbClr val="D8A51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 autoAdjust="0"/>
    <p:restoredTop sz="94660"/>
  </p:normalViewPr>
  <p:slideViewPr>
    <p:cSldViewPr snapToGrid="0" snapToObjects="1" showGuides="1">
      <p:cViewPr>
        <p:scale>
          <a:sx n="70" d="100"/>
          <a:sy n="70" d="100"/>
        </p:scale>
        <p:origin x="-1260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7DA41-5E74-4D9B-9E72-02717CEBBA99}" type="datetimeFigureOut">
              <a:rPr lang="ko-KR" altLang="en-US" smtClean="0"/>
              <a:pPr/>
              <a:t>2015-06-12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21800-EB87-4963-81FC-56AEA6630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Arial" charset="0"/>
            </a:endParaRPr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E6F32B6-FB54-40F5-AA0A-C72948183E74}" type="slidenum">
              <a:rPr lang="en-US" altLang="ko-KR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smtClean="0">
              <a:latin typeface="Arial" charset="0"/>
            </a:endParaRPr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51B948A-F89C-42D5-B15B-9BDEE9FB2BB7}" type="slidenum">
              <a:rPr lang="en-US" altLang="ko-KR"/>
              <a:pPr/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Arial" charset="0"/>
              </a:rPr>
              <a:t>도구를 통해서는 </a:t>
            </a:r>
            <a:r>
              <a:rPr lang="en-US" altLang="ko-KR" smtClean="0">
                <a:latin typeface="Arial" charset="0"/>
              </a:rPr>
              <a:t>45%</a:t>
            </a:r>
            <a:r>
              <a:rPr lang="ko-KR" altLang="en-US" smtClean="0">
                <a:latin typeface="Arial" charset="0"/>
              </a:rPr>
              <a:t>밖에 커버가 되지 않는다</a:t>
            </a:r>
            <a:r>
              <a:rPr lang="en-US" altLang="ko-KR" smtClean="0">
                <a:latin typeface="Arial" charset="0"/>
              </a:rPr>
              <a:t>.</a:t>
            </a:r>
            <a:endParaRPr lang="ko-KR" altLang="en-US" smtClean="0">
              <a:latin typeface="Arial" charset="0"/>
            </a:endParaRPr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F48E865-2FF2-40B1-8C70-401C846E1FCE}" type="slidenum">
              <a:rPr lang="en-US" altLang="ko-KR"/>
              <a:pPr/>
              <a:t>27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Arial" charset="0"/>
              </a:rPr>
              <a:t>도구를 통해서는 </a:t>
            </a:r>
            <a:r>
              <a:rPr lang="en-US" altLang="ko-KR" smtClean="0">
                <a:latin typeface="Arial" charset="0"/>
              </a:rPr>
              <a:t>45%</a:t>
            </a:r>
            <a:r>
              <a:rPr lang="ko-KR" altLang="en-US" smtClean="0">
                <a:latin typeface="Arial" charset="0"/>
              </a:rPr>
              <a:t>밖에 커버가 되지 않는다</a:t>
            </a:r>
            <a:r>
              <a:rPr lang="en-US" altLang="ko-KR" smtClean="0">
                <a:latin typeface="Arial" charset="0"/>
              </a:rPr>
              <a:t>.</a:t>
            </a:r>
            <a:endParaRPr lang="ko-KR" altLang="en-US" smtClean="0">
              <a:latin typeface="Arial" charset="0"/>
            </a:endParaRPr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D1605DC-F928-47D8-B0BC-6CA7FDD6BA67}" type="slidenum">
              <a:rPr lang="en-US" altLang="ko-KR"/>
              <a:pPr/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Arial" charset="0"/>
              </a:rPr>
              <a:t>도구를 통해서는 </a:t>
            </a:r>
            <a:r>
              <a:rPr lang="en-US" altLang="ko-KR" smtClean="0">
                <a:latin typeface="Arial" charset="0"/>
              </a:rPr>
              <a:t>45%</a:t>
            </a:r>
            <a:r>
              <a:rPr lang="ko-KR" altLang="en-US" smtClean="0">
                <a:latin typeface="Arial" charset="0"/>
              </a:rPr>
              <a:t>밖에 커버가 되지 않는다</a:t>
            </a:r>
            <a:r>
              <a:rPr lang="en-US" altLang="ko-KR" smtClean="0">
                <a:latin typeface="Arial" charset="0"/>
              </a:rPr>
              <a:t>.</a:t>
            </a:r>
            <a:endParaRPr lang="ko-KR" altLang="en-US" smtClean="0">
              <a:latin typeface="Arial" charset="0"/>
            </a:endParaRPr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894AC59-6F23-46C5-8FFF-43F0E00DA413}" type="slidenum">
              <a:rPr lang="en-US" altLang="ko-KR"/>
              <a:pPr/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ko-KR" altLang="en-US" smtClean="0">
                <a:latin typeface="Arial" charset="0"/>
              </a:rPr>
              <a:t>안녕하십니까</a:t>
            </a:r>
            <a:r>
              <a:rPr lang="en-US" altLang="ko-KR" smtClean="0">
                <a:latin typeface="Arial" charset="0"/>
              </a:rPr>
              <a:t>? </a:t>
            </a:r>
            <a:r>
              <a:rPr lang="ko-KR" altLang="en-US" smtClean="0">
                <a:latin typeface="Arial" charset="0"/>
              </a:rPr>
              <a:t>먼저 바쁘신 와중에서 </a:t>
            </a:r>
            <a:r>
              <a:rPr lang="en-US" altLang="ko-KR" smtClean="0">
                <a:latin typeface="Arial" charset="0"/>
              </a:rPr>
              <a:t>OWASP </a:t>
            </a:r>
            <a:r>
              <a:rPr lang="ko-KR" altLang="en-US" smtClean="0">
                <a:latin typeface="Arial" charset="0"/>
              </a:rPr>
              <a:t>커뮤니티 워크샵 행사에 참여해주신 모든분께 감사의 말씀을 드립니다</a:t>
            </a:r>
            <a:r>
              <a:rPr lang="en-US" altLang="ko-KR" smtClean="0">
                <a:latin typeface="Arial" charset="0"/>
              </a:rPr>
              <a:t>. </a:t>
            </a:r>
            <a:r>
              <a:rPr lang="ko-KR" altLang="en-US" smtClean="0">
                <a:latin typeface="Arial" charset="0"/>
              </a:rPr>
              <a:t>저는 </a:t>
            </a:r>
            <a:r>
              <a:rPr lang="en-US" altLang="ko-KR" smtClean="0">
                <a:latin typeface="Arial" charset="0"/>
              </a:rPr>
              <a:t>OWASP </a:t>
            </a:r>
            <a:r>
              <a:rPr lang="ko-KR" altLang="en-US" smtClean="0">
                <a:latin typeface="Arial" charset="0"/>
              </a:rPr>
              <a:t>코리아 챕터 리더를 맡고 있는 성윤기라고 합니다</a:t>
            </a:r>
            <a:r>
              <a:rPr lang="en-US" altLang="ko-KR" smtClean="0">
                <a:latin typeface="Arial" charset="0"/>
              </a:rPr>
              <a:t>. </a:t>
            </a:r>
            <a:r>
              <a:rPr lang="ko-KR" altLang="en-US" smtClean="0">
                <a:latin typeface="Arial" charset="0"/>
              </a:rPr>
              <a:t>만나서 반갑습니다</a:t>
            </a:r>
            <a:r>
              <a:rPr lang="en-US" altLang="ko-KR" smtClean="0">
                <a:latin typeface="Arial" charset="0"/>
              </a:rPr>
              <a:t>.</a:t>
            </a:r>
          </a:p>
          <a:p>
            <a:endParaRPr lang="ko-KR" altLang="en-US" smtClean="0">
              <a:latin typeface="Arial" charset="0"/>
            </a:endParaRPr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2EB835A-2D9B-4AAF-9731-B4B1295602DD}" type="slidenum">
              <a:rPr lang="en-US" altLang="ko-KR"/>
              <a:pPr/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ko-KR" altLang="en-US" dirty="0" smtClean="0">
                <a:latin typeface="Arial" charset="0"/>
              </a:rPr>
              <a:t>그리고 오늘 행사에 후원으로 참여해 주신 기업이 </a:t>
            </a:r>
            <a:r>
              <a:rPr lang="ko-KR" altLang="en-US" dirty="0" smtClean="0">
                <a:latin typeface="Arial" charset="0"/>
              </a:rPr>
              <a:t>있습니다</a:t>
            </a:r>
            <a:r>
              <a:rPr lang="en-US" altLang="ko-KR" dirty="0" smtClean="0">
                <a:latin typeface="Arial" charset="0"/>
              </a:rPr>
              <a:t>. </a:t>
            </a:r>
            <a:r>
              <a:rPr lang="ko-KR" altLang="en-US" dirty="0" smtClean="0">
                <a:latin typeface="Arial" charset="0"/>
              </a:rPr>
              <a:t>다시 한 번 감사의 말씀을 드립니다</a:t>
            </a:r>
            <a:r>
              <a:rPr lang="en-US" altLang="ko-KR" dirty="0" smtClean="0">
                <a:latin typeface="Arial" charset="0"/>
              </a:rPr>
              <a:t>.</a:t>
            </a:r>
          </a:p>
          <a:p>
            <a:endParaRPr lang="ko-KR" altLang="en-US" dirty="0" smtClean="0">
              <a:latin typeface="Arial" charset="0"/>
            </a:endParaRPr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9273CB-CCE5-4C7C-832E-1DCEE810999D}" type="slidenum">
              <a:rPr lang="en-US" altLang="ko-KR"/>
              <a:pPr/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smtClean="0">
              <a:latin typeface="Arial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18E2E81-C100-46C9-B631-15983653878B}" type="slidenum">
              <a:rPr lang="ko-KR" altLang="en-US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smtClean="0">
              <a:latin typeface="Arial" charset="0"/>
            </a:endParaRPr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64045AE-4C0B-47E9-862B-87E7BD26D84A}" type="slidenum">
              <a:rPr lang="ko-KR" altLang="en-US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smtClean="0">
              <a:latin typeface="Arial" charset="0"/>
            </a:endParaRPr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332362D-F18E-47F6-B017-646A402BBF6A}" type="slidenum">
              <a:rPr lang="ko-KR" altLang="en-US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Arial" charset="0"/>
              </a:rPr>
              <a:t>플래그 십 프로젝트는 </a:t>
            </a:r>
            <a:r>
              <a:rPr lang="en-US" altLang="ko-KR" smtClean="0">
                <a:latin typeface="Arial" charset="0"/>
              </a:rPr>
              <a:t>OWASP</a:t>
            </a:r>
            <a:r>
              <a:rPr lang="ko-KR" altLang="en-US" smtClean="0">
                <a:latin typeface="Arial" charset="0"/>
              </a:rPr>
              <a:t>에서 품질과 성숙도가 높고 전략적 가치가 있는 프로젝트임</a:t>
            </a:r>
            <a:endParaRPr lang="en-US" altLang="ko-KR" smtClean="0">
              <a:latin typeface="Arial" charset="0"/>
            </a:endParaRPr>
          </a:p>
          <a:p>
            <a:pPr eaLnBrk="1" hangingPunct="1"/>
            <a:r>
              <a:rPr lang="en-US" altLang="ko-KR" smtClean="0">
                <a:latin typeface="Arial" charset="0"/>
              </a:rPr>
              <a:t>Lab</a:t>
            </a:r>
            <a:r>
              <a:rPr lang="ko-KR" altLang="en-US" smtClean="0">
                <a:latin typeface="Arial" charset="0"/>
              </a:rPr>
              <a:t> 프로젝트는 거의 완료가 되어가는 프로젝트</a:t>
            </a:r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D9EECA9-1023-4DBA-A810-4E62945A1C04}" type="slidenum">
              <a:rPr lang="ko-KR" altLang="en-US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Arial" charset="0"/>
              </a:rPr>
              <a:t>인큐베이트 프로젝트는 진행 중인 프로젝트</a:t>
            </a:r>
            <a:endParaRPr lang="en-US" altLang="ko-KR" smtClean="0">
              <a:latin typeface="Arial" charset="0"/>
            </a:endParaRPr>
          </a:p>
          <a:p>
            <a:pPr eaLnBrk="1" hangingPunct="1"/>
            <a:r>
              <a:rPr lang="ko-KR" altLang="en-US" smtClean="0">
                <a:latin typeface="Arial" charset="0"/>
              </a:rPr>
              <a:t>모두가 전세계 자원 봉사자들이 참여 활동</a:t>
            </a:r>
          </a:p>
        </p:txBody>
      </p:sp>
      <p:sp>
        <p:nvSpPr>
          <p:cNvPr id="460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D468CCB-8935-44DF-B3DA-E201827AB5BB}" type="slidenum">
              <a:rPr lang="ko-KR" altLang="en-US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smtClean="0">
              <a:latin typeface="Arial" charset="0"/>
            </a:endParaRPr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94049EB-FAD2-437D-8EF1-DCE57072D0ED}" type="slidenum">
              <a:rPr lang="ko-KR" altLang="en-US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620" y="2279035"/>
            <a:ext cx="6809780" cy="1470025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20" y="4034810"/>
            <a:ext cx="612398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46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518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340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412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62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797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191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456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pPr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962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12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wasp.org/index.php/Directly_Support_local_chapter_or_project" TargetMode="External"/><Relationship Id="rId3" Type="http://schemas.openxmlformats.org/officeDocument/2006/relationships/hyperlink" Target="https://www.owasp.org/index.php/Recognition_on_OWASP.org_Website" TargetMode="External"/><Relationship Id="rId7" Type="http://schemas.openxmlformats.org/officeDocument/2006/relationships/hyperlink" Target="https://www.owasp.org/index.php/Owasp.org_email_address" TargetMode="External"/><Relationship Id="rId12" Type="http://schemas.openxmlformats.org/officeDocument/2006/relationships/image" Target="../media/image21.jpeg"/><Relationship Id="rId2" Type="http://schemas.openxmlformats.org/officeDocument/2006/relationships/hyperlink" Target="https://www.owasp.org/index.php/Voice_During_Elec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wasp.org/index.php/Recognition_in_OWASP_Connector" TargetMode="External"/><Relationship Id="rId11" Type="http://schemas.openxmlformats.org/officeDocument/2006/relationships/hyperlink" Target="https://www.owasp.org/index.php/Academic_Supporter" TargetMode="External"/><Relationship Id="rId5" Type="http://schemas.openxmlformats.org/officeDocument/2006/relationships/hyperlink" Target="https://www.owasp.org/index.php/Complimentary_Advertising" TargetMode="External"/><Relationship Id="rId10" Type="http://schemas.openxmlformats.org/officeDocument/2006/relationships/hyperlink" Target="https://www.owasp.org/index.php/Individual_Member" TargetMode="External"/><Relationship Id="rId4" Type="http://schemas.openxmlformats.org/officeDocument/2006/relationships/hyperlink" Target="https://www.owasp.org/index.php/Category:OWASP_AppSec_Conference" TargetMode="External"/><Relationship Id="rId9" Type="http://schemas.openxmlformats.org/officeDocument/2006/relationships/hyperlink" Target="https://www.owasp.org/index.php/Corporate_Membe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OWASP_Scada_Security_Projec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OWASP%20top%2010%20Privacy%20Risks" TargetMode="External"/><Relationship Id="rId2" Type="http://schemas.openxmlformats.org/officeDocument/2006/relationships/hyperlink" Target="https://www.owasp.org/index.php/Projects/OWASP_GoatDroid_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wasp.org/index.php/OWASP_Internet_of_Things_Top_Ten_Projec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://WebGoat.NE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Category:OWASP_Enterprise_Security_API" TargetMode="External"/><Relationship Id="rId2" Type="http://schemas.openxmlformats.org/officeDocument/2006/relationships/hyperlink" Target="https://www.owasp.org/index.php/Category:OWASP_AntiSamy_Project_.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wasp.org/index.php/Category:OWASP_ModSecurity_Core_Rule_Set_Project" TargetMode="External"/><Relationship Id="rId4" Type="http://schemas.openxmlformats.org/officeDocument/2006/relationships/hyperlink" Target="https://www.owasp.org/index.php/OWASP_Java_Encoder_Projec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Category:OWASP_CSRFGuard_Project" TargetMode="External"/><Relationship Id="rId2" Type="http://schemas.openxmlformats.org/officeDocument/2006/relationships/hyperlink" Target="https://www.owasp.org/index.php/Category:OWASP_ModSecurity_Core_Rule_Set_Projec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OWASP_Broken_Web_Applications_Project" TargetMode="External"/><Relationship Id="rId2" Type="http://schemas.openxmlformats.org/officeDocument/2006/relationships/hyperlink" Target="https://www.owasp.org/index.php/OWASP_Zed_Attack_Proxy_Projec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Category:OWASP_Application_Security_Verification_Standard_Projec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mages/2/2e/OWASP_Code_Review_Guide-V1_1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wasp.org/index.php/OWASP_Secure_Coding_Practices_-_Quick_Reference_Guide" TargetMode="External"/><Relationship Id="rId4" Type="http://schemas.openxmlformats.org/officeDocument/2006/relationships/hyperlink" Target="https://www.owasp.org/index.php/Projects/OWASP_Development_Guid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OWASP_Testing_Projec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OpenSAMM%20-%20Software%20Assurance%20Maturity%20Mode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www.opensamm.or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OpenSAMM%20-%20Software%20Assurance%20Maturity%20Mode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OpenSAMM%20-%20Software%20Assurance%20Maturity%20Mode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OpenSAMM%20-%20Software%20Assurance%20Maturity%20Mode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2015.appsecusa.org/c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facebook.com/groups/owasp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asp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secure.co.k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62619" y="1957388"/>
            <a:ext cx="7638455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dirty="0" smtClean="0">
                <a:latin typeface="+mn-ea"/>
                <a:ea typeface="+mn-ea"/>
              </a:rPr>
              <a:t>OWASP </a:t>
            </a:r>
            <a:r>
              <a:rPr lang="ko-KR" altLang="en-US" dirty="0" smtClean="0">
                <a:latin typeface="+mn-ea"/>
                <a:ea typeface="+mn-ea"/>
              </a:rPr>
              <a:t>및 </a:t>
            </a:r>
            <a:r>
              <a:rPr lang="en-US" altLang="ko-KR" dirty="0" smtClean="0">
                <a:latin typeface="+mn-ea"/>
                <a:ea typeface="+mn-ea"/>
              </a:rPr>
              <a:t>OWASP </a:t>
            </a:r>
            <a:r>
              <a:rPr lang="ko-KR" altLang="en-US" dirty="0" smtClean="0">
                <a:latin typeface="+mn-ea"/>
                <a:ea typeface="+mn-ea"/>
              </a:rPr>
              <a:t>코리아 소개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307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3960812"/>
            <a:ext cx="3733800" cy="1400175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1600" b="1" dirty="0" smtClean="0">
                <a:latin typeface="+mn-ea"/>
              </a:rPr>
              <a:t>성윤기</a:t>
            </a:r>
            <a:endParaRPr lang="en-US" altLang="ko-KR" sz="1600" b="1" dirty="0" smtClean="0">
              <a:latin typeface="+mn-ea"/>
            </a:endParaRPr>
          </a:p>
          <a:p>
            <a:pPr eaLnBrk="1" hangingPunct="1"/>
            <a:r>
              <a:rPr lang="en-US" altLang="ko-KR" sz="1600" b="1" dirty="0" smtClean="0">
                <a:latin typeface="+mn-ea"/>
              </a:rPr>
              <a:t>OWASP </a:t>
            </a:r>
            <a:r>
              <a:rPr lang="ko-KR" altLang="en-US" sz="1600" b="1" dirty="0" smtClean="0">
                <a:latin typeface="+mn-ea"/>
              </a:rPr>
              <a:t>코리아 </a:t>
            </a:r>
            <a:r>
              <a:rPr lang="ko-KR" altLang="en-US" sz="1600" b="1" dirty="0" err="1" smtClean="0">
                <a:latin typeface="+mn-ea"/>
              </a:rPr>
              <a:t>챕터</a:t>
            </a:r>
            <a:r>
              <a:rPr lang="ko-KR" altLang="en-US" sz="1600" b="1" dirty="0" smtClean="0">
                <a:latin typeface="+mn-ea"/>
              </a:rPr>
              <a:t> 리더</a:t>
            </a:r>
            <a:endParaRPr lang="en-US" altLang="ko-KR" sz="1600" b="1" dirty="0" smtClean="0">
              <a:latin typeface="+mn-ea"/>
            </a:endParaRPr>
          </a:p>
          <a:p>
            <a:pPr eaLnBrk="1" hangingPunct="1"/>
            <a:r>
              <a:rPr lang="en-US" altLang="ko-KR" sz="1600" b="1" dirty="0" smtClean="0">
                <a:latin typeface="+mn-ea"/>
              </a:rPr>
              <a:t>(</a:t>
            </a:r>
            <a:r>
              <a:rPr lang="ko-KR" altLang="en-US" sz="1600" b="1" dirty="0" smtClean="0">
                <a:latin typeface="+mn-ea"/>
              </a:rPr>
              <a:t>한국인터넷진흥원</a:t>
            </a:r>
            <a:r>
              <a:rPr lang="en-US" altLang="ko-KR" sz="1600" b="1" dirty="0" smtClean="0">
                <a:latin typeface="+mn-ea"/>
              </a:rPr>
              <a:t>)</a:t>
            </a:r>
          </a:p>
          <a:p>
            <a:pPr eaLnBrk="1" hangingPunct="1"/>
            <a:r>
              <a:rPr lang="en-US" altLang="ko-KR" sz="1600" dirty="0" smtClean="0">
                <a:latin typeface="+mn-ea"/>
              </a:rPr>
              <a:t>yune.sung@owasp.org</a:t>
            </a:r>
          </a:p>
        </p:txBody>
      </p:sp>
      <p:sp>
        <p:nvSpPr>
          <p:cNvPr id="3076" name="Rectangle 17"/>
          <p:cNvSpPr>
            <a:spLocks noChangeArrowheads="1"/>
          </p:cNvSpPr>
          <p:nvPr/>
        </p:nvSpPr>
        <p:spPr bwMode="auto">
          <a:xfrm>
            <a:off x="1563688" y="4648200"/>
            <a:ext cx="12859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600" dirty="0" smtClean="0">
                <a:solidFill>
                  <a:srgbClr val="777777"/>
                </a:solidFill>
                <a:latin typeface="Tahoma" pitchFamily="34" charset="0"/>
                <a:ea typeface="굴림" charset="-127"/>
              </a:rPr>
              <a:t>2015. </a:t>
            </a:r>
            <a:r>
              <a:rPr lang="en-US" altLang="ko-KR" sz="1600" dirty="0">
                <a:solidFill>
                  <a:srgbClr val="777777"/>
                </a:solidFill>
                <a:latin typeface="Tahoma" pitchFamily="34" charset="0"/>
                <a:ea typeface="굴림" charset="-127"/>
              </a:rPr>
              <a:t>6. </a:t>
            </a:r>
            <a:r>
              <a:rPr lang="en-US" altLang="ko-KR" sz="1600" dirty="0" smtClean="0">
                <a:solidFill>
                  <a:srgbClr val="777777"/>
                </a:solidFill>
                <a:latin typeface="Tahoma" pitchFamily="34" charset="0"/>
                <a:ea typeface="굴림" charset="-127"/>
              </a:rPr>
              <a:t>12.</a:t>
            </a:r>
            <a:endParaRPr lang="en-US" altLang="ko-KR" sz="1600" dirty="0">
              <a:solidFill>
                <a:srgbClr val="777777"/>
              </a:solidFill>
              <a:latin typeface="Tahoma" pitchFamily="34" charset="0"/>
              <a:ea typeface="굴림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382000" y="6408738"/>
            <a:ext cx="631825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CC24E327-8EF6-4FA8-ADEB-4AB817DBC7F5}" type="slidenum">
              <a:rPr lang="ko-KR" altLang="en-US"/>
              <a:pPr/>
              <a:t>10</a:t>
            </a:fld>
            <a:endParaRPr lang="ko-KR" altLang="en-US"/>
          </a:p>
        </p:txBody>
      </p:sp>
      <p:sp>
        <p:nvSpPr>
          <p:cNvPr id="9219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ea typeface="굴림" charset="-127"/>
              </a:rPr>
              <a:t>2015</a:t>
            </a:r>
            <a:r>
              <a:rPr lang="ko-KR" altLang="en-US" dirty="0" smtClean="0">
                <a:ea typeface="굴림" charset="-127"/>
              </a:rPr>
              <a:t>년 </a:t>
            </a:r>
            <a:r>
              <a:rPr lang="en-US" altLang="ko-KR" dirty="0" smtClean="0">
                <a:ea typeface="굴림" charset="-127"/>
              </a:rPr>
              <a:t>OWASP </a:t>
            </a:r>
            <a:r>
              <a:rPr lang="ko-KR" altLang="en-US" dirty="0" smtClean="0">
                <a:ea typeface="굴림" charset="-127"/>
              </a:rPr>
              <a:t>코리아 </a:t>
            </a:r>
            <a:r>
              <a:rPr lang="ko-KR" altLang="en-US" dirty="0" smtClean="0">
                <a:ea typeface="굴림" charset="-127"/>
              </a:rPr>
              <a:t>내부 </a:t>
            </a:r>
            <a:r>
              <a:rPr lang="ko-KR" altLang="en-US" dirty="0" err="1" smtClean="0">
                <a:ea typeface="굴림" charset="-127"/>
              </a:rPr>
              <a:t>워크샵</a:t>
            </a:r>
            <a:endParaRPr lang="ko-KR" altLang="en-US" dirty="0" smtClean="0">
              <a:ea typeface="굴림" charset="-127"/>
            </a:endParaRPr>
          </a:p>
        </p:txBody>
      </p:sp>
      <p:pic>
        <p:nvPicPr>
          <p:cNvPr id="9" name="Picture 2" descr="https://fbcdn-sphotos-h-a.akamaihd.net/hphotos-ak-xpf1/v/t1.0-9/10372625_914904741895342_6905006593530836947_n.jpg?oh=fd106db3f992f76e9de91b42d62dda41&amp;oe=56024B1A&amp;__gda__=1446300528_39a0417ed866122a1de64a2cd750b09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17638"/>
            <a:ext cx="3503244" cy="4670992"/>
          </a:xfrm>
          <a:prstGeom prst="rect">
            <a:avLst/>
          </a:prstGeom>
          <a:noFill/>
        </p:spPr>
      </p:pic>
      <p:pic>
        <p:nvPicPr>
          <p:cNvPr id="37890" name="Picture 2" descr="https://scontent-hkg3-1.xx.fbcdn.net/hphotos-xfa1/v/t1.0-9/1521975_915504408502042_8874733684487423949_n.jpg?oh=27487c0b2e69e031c3164701ba186f7e&amp;oe=55E840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85270" y="1417638"/>
            <a:ext cx="4928555" cy="32908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z="2400" smtClean="0">
                <a:ea typeface="굴림" charset="-127"/>
              </a:rPr>
              <a:t>자격</a:t>
            </a:r>
            <a:endParaRPr lang="en-US" altLang="ko-KR" sz="2400" smtClean="0">
              <a:ea typeface="굴림" charset="-127"/>
            </a:endParaRPr>
          </a:p>
          <a:p>
            <a:pPr lvl="1" eaLnBrk="1" hangingPunct="1"/>
            <a:r>
              <a:rPr lang="ko-KR" altLang="en-US" sz="2000" smtClean="0">
                <a:ea typeface="굴림" charset="-127"/>
              </a:rPr>
              <a:t>회원</a:t>
            </a:r>
            <a:r>
              <a:rPr lang="en-US" altLang="ko-KR" sz="2000" smtClean="0">
                <a:ea typeface="굴림" charset="-127"/>
              </a:rPr>
              <a:t>(</a:t>
            </a:r>
            <a:r>
              <a:rPr lang="ko-KR" altLang="en-US" sz="2000" smtClean="0">
                <a:ea typeface="굴림" charset="-127"/>
              </a:rPr>
              <a:t>글로벌</a:t>
            </a:r>
            <a:r>
              <a:rPr lang="en-US" altLang="ko-KR" sz="2000" smtClean="0">
                <a:ea typeface="굴림" charset="-127"/>
              </a:rPr>
              <a:t>|</a:t>
            </a:r>
            <a:r>
              <a:rPr lang="ko-KR" altLang="en-US" sz="2000" smtClean="0">
                <a:ea typeface="굴림" charset="-127"/>
              </a:rPr>
              <a:t>국내</a:t>
            </a:r>
            <a:r>
              <a:rPr lang="en-US" altLang="ko-KR" sz="2000" smtClean="0">
                <a:ea typeface="굴림" charset="-127"/>
              </a:rPr>
              <a:t>), </a:t>
            </a:r>
            <a:r>
              <a:rPr lang="ko-KR" altLang="en-US" sz="2000" smtClean="0">
                <a:ea typeface="굴림" charset="-127"/>
              </a:rPr>
              <a:t>윤리</a:t>
            </a:r>
            <a:r>
              <a:rPr lang="en-US" altLang="ko-KR" sz="2000" smtClean="0">
                <a:ea typeface="굴림" charset="-127"/>
              </a:rPr>
              <a:t>, </a:t>
            </a:r>
            <a:r>
              <a:rPr lang="ko-KR" altLang="en-US" sz="2000" smtClean="0">
                <a:ea typeface="굴림" charset="-127"/>
              </a:rPr>
              <a:t>봉사</a:t>
            </a:r>
            <a:r>
              <a:rPr lang="en-US" altLang="ko-KR" sz="2000" smtClean="0">
                <a:ea typeface="굴림" charset="-127"/>
              </a:rPr>
              <a:t>, </a:t>
            </a:r>
            <a:r>
              <a:rPr lang="ko-KR" altLang="en-US" sz="2000" smtClean="0">
                <a:ea typeface="굴림" charset="-127"/>
              </a:rPr>
              <a:t>열정</a:t>
            </a:r>
            <a:r>
              <a:rPr lang="en-US" altLang="ko-KR" sz="2000" smtClean="0">
                <a:ea typeface="굴림" charset="-127"/>
              </a:rPr>
              <a:t>, </a:t>
            </a:r>
            <a:r>
              <a:rPr lang="ko-KR" altLang="en-US" sz="2000" smtClean="0">
                <a:ea typeface="굴림" charset="-127"/>
              </a:rPr>
              <a:t>전문성</a:t>
            </a:r>
            <a:endParaRPr lang="en-US" altLang="ko-KR" sz="2000" smtClean="0">
              <a:ea typeface="굴림" charset="-127"/>
            </a:endParaRPr>
          </a:p>
          <a:p>
            <a:pPr eaLnBrk="1" hangingPunct="1"/>
            <a:r>
              <a:rPr lang="ko-KR" altLang="en-US" sz="2400" smtClean="0">
                <a:ea typeface="굴림" charset="-127"/>
              </a:rPr>
              <a:t>장점</a:t>
            </a:r>
            <a:endParaRPr lang="en-US" altLang="ko-KR" sz="2400" smtClean="0">
              <a:ea typeface="굴림" charset="-127"/>
            </a:endParaRPr>
          </a:p>
          <a:p>
            <a:pPr lvl="1" eaLnBrk="1" hangingPunct="1"/>
            <a:r>
              <a:rPr lang="ko-KR" altLang="en-US" sz="2000" smtClean="0">
                <a:ea typeface="굴림" charset="-127"/>
              </a:rPr>
              <a:t>국내외 관련 다양한 분야의 전문가 교류</a:t>
            </a:r>
            <a:endParaRPr lang="en-US" altLang="ko-KR" sz="2000" smtClean="0">
              <a:ea typeface="굴림" charset="-127"/>
            </a:endParaRPr>
          </a:p>
          <a:p>
            <a:pPr lvl="1" eaLnBrk="1" hangingPunct="1"/>
            <a:r>
              <a:rPr lang="ko-KR" altLang="en-US" sz="2000" smtClean="0">
                <a:ea typeface="굴림" charset="-127"/>
              </a:rPr>
              <a:t>애플리케이션</a:t>
            </a:r>
            <a:r>
              <a:rPr lang="en-US" altLang="ko-KR" sz="2000" smtClean="0">
                <a:ea typeface="굴림" charset="-127"/>
              </a:rPr>
              <a:t>/</a:t>
            </a:r>
            <a:r>
              <a:rPr lang="ko-KR" altLang="en-US" sz="2000" smtClean="0">
                <a:ea typeface="굴림" charset="-127"/>
              </a:rPr>
              <a:t>소프트웨어 보안에 대한 전문성 배양</a:t>
            </a:r>
            <a:endParaRPr lang="en-US" altLang="ko-KR" sz="2000" smtClean="0">
              <a:ea typeface="굴림" charset="-127"/>
            </a:endParaRPr>
          </a:p>
          <a:p>
            <a:pPr lvl="1" eaLnBrk="1" hangingPunct="1"/>
            <a:r>
              <a:rPr lang="ko-KR" altLang="en-US" sz="2000" smtClean="0">
                <a:ea typeface="굴림" charset="-127"/>
              </a:rPr>
              <a:t>프로젝트 참여 및 발굴</a:t>
            </a:r>
            <a:endParaRPr lang="en-US" altLang="ko-KR" sz="2000" smtClean="0">
              <a:ea typeface="굴림" charset="-127"/>
            </a:endParaRPr>
          </a:p>
          <a:p>
            <a:pPr eaLnBrk="1" hangingPunct="1"/>
            <a:r>
              <a:rPr lang="ko-KR" altLang="en-US" sz="2400" smtClean="0">
                <a:ea typeface="굴림" charset="-127"/>
              </a:rPr>
              <a:t>단점</a:t>
            </a:r>
            <a:endParaRPr lang="en-US" altLang="ko-KR" sz="2400" smtClean="0">
              <a:ea typeface="굴림" charset="-127"/>
            </a:endParaRPr>
          </a:p>
          <a:p>
            <a:pPr lvl="1" eaLnBrk="1" hangingPunct="1"/>
            <a:r>
              <a:rPr lang="ko-KR" altLang="en-US" sz="2000" smtClean="0">
                <a:ea typeface="굴림" charset="-127"/>
              </a:rPr>
              <a:t>몸과 머리가 힘들다</a:t>
            </a:r>
            <a:r>
              <a:rPr lang="en-US" altLang="ko-KR" sz="2000" smtClean="0">
                <a:ea typeface="굴림" charset="-127"/>
              </a:rPr>
              <a:t>.</a:t>
            </a:r>
            <a:endParaRPr lang="ko-KR" altLang="en-US" sz="2000" smtClean="0">
              <a:ea typeface="굴림" charset="-127"/>
            </a:endParaRP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ea typeface="굴림" charset="-127"/>
              </a:rPr>
              <a:t>활동 방법</a:t>
            </a:r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8647113" y="6408738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8FDCA748-4549-4125-837F-A88CB014E4AB}" type="slidenum">
              <a:rPr lang="ko-KR" altLang="en-US"/>
              <a:pPr/>
              <a:t>11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ko-KR" altLang="en-US" sz="2400" dirty="0" smtClean="0">
                <a:ea typeface="굴림" charset="-127"/>
              </a:rPr>
              <a:t>개인회원</a:t>
            </a:r>
            <a:endParaRPr lang="en-US" altLang="ko-KR" sz="2400" dirty="0" smtClean="0">
              <a:ea typeface="굴림" charset="-127"/>
            </a:endParaRPr>
          </a:p>
          <a:p>
            <a:pPr lvl="1" eaLnBrk="1" hangingPunct="1"/>
            <a:r>
              <a:rPr lang="en-US" altLang="ko-KR" sz="2000" dirty="0" smtClean="0">
                <a:ea typeface="굴림" charset="-127"/>
              </a:rPr>
              <a:t>Owasp.org </a:t>
            </a:r>
            <a:r>
              <a:rPr lang="ko-KR" altLang="en-US" sz="2000" dirty="0" smtClean="0">
                <a:ea typeface="굴림" charset="-127"/>
              </a:rPr>
              <a:t>에서 가입</a:t>
            </a:r>
            <a:endParaRPr lang="en-US" altLang="ko-KR" sz="2000" dirty="0" smtClean="0">
              <a:ea typeface="굴림" charset="-127"/>
            </a:endParaRPr>
          </a:p>
          <a:p>
            <a:pPr lvl="1" eaLnBrk="1" hangingPunct="1"/>
            <a:r>
              <a:rPr lang="ko-KR" altLang="en-US" sz="2000" dirty="0" smtClean="0">
                <a:ea typeface="굴림" charset="-127"/>
              </a:rPr>
              <a:t>또는 국내 회원 가입</a:t>
            </a:r>
            <a:endParaRPr lang="en-US" altLang="ko-KR" sz="2000" dirty="0" smtClean="0">
              <a:ea typeface="굴림" charset="-127"/>
            </a:endParaRPr>
          </a:p>
          <a:p>
            <a:pPr eaLnBrk="1" hangingPunct="1"/>
            <a:endParaRPr lang="en-US" altLang="ko-KR" sz="800" dirty="0" smtClean="0">
              <a:ea typeface="굴림" charset="-127"/>
            </a:endParaRPr>
          </a:p>
          <a:p>
            <a:pPr eaLnBrk="1" hangingPunct="1"/>
            <a:r>
              <a:rPr lang="ko-KR" altLang="en-US" sz="2400" dirty="0" smtClean="0">
                <a:ea typeface="굴림" charset="-127"/>
              </a:rPr>
              <a:t>법인 회원 가입</a:t>
            </a:r>
            <a:endParaRPr lang="en-US" altLang="ko-KR" sz="2400" dirty="0" smtClean="0">
              <a:ea typeface="굴림" charset="-127"/>
            </a:endParaRPr>
          </a:p>
          <a:p>
            <a:pPr lvl="1" eaLnBrk="1" hangingPunct="1"/>
            <a:r>
              <a:rPr lang="en-US" altLang="ko-KR" sz="2000" dirty="0" smtClean="0">
                <a:ea typeface="굴림" charset="-127"/>
              </a:rPr>
              <a:t>OWASP </a:t>
            </a:r>
            <a:r>
              <a:rPr lang="ko-KR" altLang="en-US" sz="2000" dirty="0" smtClean="0">
                <a:ea typeface="굴림" charset="-127"/>
              </a:rPr>
              <a:t>글로벌 기업회원 </a:t>
            </a:r>
            <a:endParaRPr lang="en-US" altLang="ko-KR" sz="2000" dirty="0" smtClean="0">
              <a:ea typeface="굴림" charset="-127"/>
            </a:endParaRPr>
          </a:p>
          <a:p>
            <a:pPr lvl="2"/>
            <a:r>
              <a:rPr lang="ko-KR" altLang="en-US" sz="1600" dirty="0" smtClean="0">
                <a:ea typeface="굴림" charset="-127"/>
              </a:rPr>
              <a:t>연회비 </a:t>
            </a:r>
            <a:r>
              <a:rPr lang="en-US" altLang="ko-KR" sz="1600" dirty="0" smtClean="0">
                <a:ea typeface="굴림" charset="-127"/>
              </a:rPr>
              <a:t>: USD5,000/20,000/50,000</a:t>
            </a:r>
          </a:p>
          <a:p>
            <a:pPr lvl="2"/>
            <a:r>
              <a:rPr lang="ko-KR" altLang="en-US" sz="1600" dirty="0" smtClean="0">
                <a:ea typeface="굴림" charset="-127"/>
              </a:rPr>
              <a:t>현재 한국 </a:t>
            </a:r>
            <a:r>
              <a:rPr lang="ko-KR" altLang="en-US" sz="1600" dirty="0" err="1" smtClean="0">
                <a:ea typeface="굴림" charset="-127"/>
              </a:rPr>
              <a:t>회원사</a:t>
            </a:r>
            <a:r>
              <a:rPr lang="ko-KR" altLang="en-US" sz="1600" dirty="0" smtClean="0">
                <a:ea typeface="굴림" charset="-127"/>
              </a:rPr>
              <a:t> </a:t>
            </a:r>
            <a:r>
              <a:rPr lang="en-US" altLang="ko-KR" sz="1600" dirty="0" smtClean="0">
                <a:ea typeface="굴림" charset="-127"/>
              </a:rPr>
              <a:t>: </a:t>
            </a:r>
            <a:r>
              <a:rPr lang="ko-KR" altLang="en-US" sz="1600" dirty="0" err="1" smtClean="0">
                <a:ea typeface="굴림" charset="-127"/>
              </a:rPr>
              <a:t>모니터랩</a:t>
            </a:r>
            <a:endParaRPr lang="en-US" altLang="ko-KR" sz="1600" dirty="0" smtClean="0">
              <a:ea typeface="굴림" charset="-127"/>
            </a:endParaRPr>
          </a:p>
          <a:p>
            <a:pPr lvl="1"/>
            <a:r>
              <a:rPr lang="en-US" altLang="ko-KR" sz="2000" b="1" dirty="0" smtClean="0">
                <a:ea typeface="굴림" charset="-127"/>
              </a:rPr>
              <a:t>OWASP </a:t>
            </a:r>
            <a:r>
              <a:rPr lang="ko-KR" altLang="en-US" sz="2000" b="1" dirty="0" smtClean="0">
                <a:ea typeface="굴림" charset="-127"/>
              </a:rPr>
              <a:t>한국 </a:t>
            </a:r>
            <a:r>
              <a:rPr lang="ko-KR" altLang="en-US" sz="2000" b="1" dirty="0" err="1" smtClean="0">
                <a:ea typeface="굴림" charset="-127"/>
              </a:rPr>
              <a:t>챕터</a:t>
            </a:r>
            <a:r>
              <a:rPr lang="ko-KR" altLang="en-US" sz="2000" b="1" dirty="0" smtClean="0">
                <a:ea typeface="굴림" charset="-127"/>
              </a:rPr>
              <a:t> 기업회원</a:t>
            </a:r>
            <a:endParaRPr lang="en-US" altLang="ko-KR" sz="2000" b="1" dirty="0" smtClean="0">
              <a:ea typeface="굴림" charset="-127"/>
            </a:endParaRPr>
          </a:p>
          <a:p>
            <a:pPr lvl="2"/>
            <a:r>
              <a:rPr lang="ko-KR" altLang="en-US" sz="1600" dirty="0" smtClean="0">
                <a:ea typeface="굴림" charset="-127"/>
              </a:rPr>
              <a:t>연회비 </a:t>
            </a:r>
            <a:r>
              <a:rPr lang="en-US" altLang="ko-KR" sz="1600" dirty="0" smtClean="0">
                <a:ea typeface="굴림" charset="-127"/>
              </a:rPr>
              <a:t>: 300</a:t>
            </a:r>
            <a:r>
              <a:rPr lang="ko-KR" altLang="en-US" sz="1600" dirty="0" smtClean="0">
                <a:ea typeface="굴림" charset="-127"/>
              </a:rPr>
              <a:t>만원</a:t>
            </a:r>
            <a:r>
              <a:rPr lang="en-US" altLang="ko-KR" sz="1600" dirty="0" smtClean="0">
                <a:ea typeface="굴림" charset="-127"/>
              </a:rPr>
              <a:t>/200</a:t>
            </a:r>
            <a:r>
              <a:rPr lang="ko-KR" altLang="en-US" sz="1600" dirty="0" smtClean="0">
                <a:ea typeface="굴림" charset="-127"/>
              </a:rPr>
              <a:t>만원</a:t>
            </a:r>
            <a:r>
              <a:rPr lang="en-US" altLang="ko-KR" sz="1600" dirty="0" smtClean="0">
                <a:ea typeface="굴림" charset="-127"/>
              </a:rPr>
              <a:t>/150</a:t>
            </a:r>
            <a:r>
              <a:rPr lang="ko-KR" altLang="en-US" sz="1600" dirty="0" smtClean="0">
                <a:ea typeface="굴림" charset="-127"/>
              </a:rPr>
              <a:t>만원 </a:t>
            </a:r>
            <a:r>
              <a:rPr lang="en-US" altLang="ko-KR" sz="1600" dirty="0" smtClean="0">
                <a:ea typeface="굴림" charset="-127"/>
              </a:rPr>
              <a:t>: 10%</a:t>
            </a:r>
            <a:r>
              <a:rPr lang="ko-KR" altLang="en-US" sz="1600" dirty="0" smtClean="0">
                <a:ea typeface="굴림" charset="-127"/>
              </a:rPr>
              <a:t>는 </a:t>
            </a:r>
            <a:r>
              <a:rPr lang="en-US" altLang="ko-KR" sz="1600" dirty="0" smtClean="0">
                <a:ea typeface="굴림" charset="-127"/>
              </a:rPr>
              <a:t>OWASP </a:t>
            </a:r>
            <a:r>
              <a:rPr lang="ko-KR" altLang="en-US" sz="1600" dirty="0" smtClean="0">
                <a:ea typeface="굴림" charset="-127"/>
              </a:rPr>
              <a:t>본부로 기부</a:t>
            </a:r>
            <a:r>
              <a:rPr lang="en-US" altLang="ko-KR" sz="1600" dirty="0" smtClean="0">
                <a:ea typeface="굴림" charset="-127"/>
              </a:rPr>
              <a:t>, 90% </a:t>
            </a:r>
            <a:r>
              <a:rPr lang="ko-KR" altLang="en-US" sz="1600" dirty="0" err="1" smtClean="0">
                <a:ea typeface="굴림" charset="-127"/>
              </a:rPr>
              <a:t>한국챕터에서</a:t>
            </a:r>
            <a:r>
              <a:rPr lang="ko-KR" altLang="en-US" sz="1600" dirty="0" smtClean="0">
                <a:ea typeface="굴림" charset="-127"/>
              </a:rPr>
              <a:t> 사용</a:t>
            </a:r>
            <a:endParaRPr lang="en-US" altLang="ko-KR" sz="1600" dirty="0" smtClean="0">
              <a:ea typeface="굴림" charset="-127"/>
            </a:endParaRPr>
          </a:p>
          <a:p>
            <a:pPr lvl="2"/>
            <a:r>
              <a:rPr lang="en-US" altLang="ko-KR" sz="1600" dirty="0" smtClean="0">
                <a:ea typeface="굴림" charset="-127"/>
              </a:rPr>
              <a:t>Owasp.org </a:t>
            </a:r>
            <a:r>
              <a:rPr lang="ko-KR" altLang="en-US" sz="1600" dirty="0" smtClean="0">
                <a:ea typeface="굴림" charset="-127"/>
              </a:rPr>
              <a:t>및 </a:t>
            </a:r>
            <a:r>
              <a:rPr lang="en-US" altLang="ko-KR" sz="1600" dirty="0" smtClean="0">
                <a:ea typeface="굴림" charset="-127"/>
              </a:rPr>
              <a:t>owasp.or.kr </a:t>
            </a:r>
            <a:r>
              <a:rPr lang="ko-KR" altLang="en-US" sz="1600" dirty="0" smtClean="0">
                <a:ea typeface="굴림" charset="-127"/>
              </a:rPr>
              <a:t>홈페이지 공지 등</a:t>
            </a:r>
            <a:endParaRPr lang="en-US" altLang="ko-KR" sz="1600" dirty="0" smtClean="0">
              <a:ea typeface="굴림" charset="-127"/>
            </a:endParaRPr>
          </a:p>
          <a:p>
            <a:pPr lvl="1" eaLnBrk="1" hangingPunct="1"/>
            <a:endParaRPr lang="en-US" altLang="ko-KR" sz="2000" dirty="0" smtClean="0">
              <a:ea typeface="굴림" charset="-127"/>
            </a:endParaRPr>
          </a:p>
          <a:p>
            <a:pPr eaLnBrk="1" hangingPunct="1"/>
            <a:r>
              <a:rPr lang="ko-KR" altLang="en-US" sz="2400" dirty="0" smtClean="0">
                <a:ea typeface="굴림" charset="-127"/>
              </a:rPr>
              <a:t>회원의 장점</a:t>
            </a:r>
            <a:endParaRPr lang="en-US" altLang="ko-KR" sz="2400" dirty="0" smtClean="0">
              <a:ea typeface="굴림" charset="-127"/>
            </a:endParaRPr>
          </a:p>
          <a:p>
            <a:pPr lvl="1" eaLnBrk="1" hangingPunct="1"/>
            <a:r>
              <a:rPr lang="en-US" altLang="ko-KR" sz="2000" dirty="0" smtClean="0">
                <a:ea typeface="굴림" charset="-127"/>
              </a:rPr>
              <a:t>OWASP </a:t>
            </a:r>
            <a:r>
              <a:rPr lang="ko-KR" altLang="en-US" sz="2000" dirty="0" smtClean="0">
                <a:ea typeface="굴림" charset="-127"/>
              </a:rPr>
              <a:t>컨퍼런스 및 연계 컨퍼런스</a:t>
            </a:r>
            <a:r>
              <a:rPr lang="en-US" altLang="ko-KR" sz="2000" dirty="0" smtClean="0">
                <a:ea typeface="굴림" charset="-127"/>
              </a:rPr>
              <a:t>(</a:t>
            </a:r>
            <a:r>
              <a:rPr lang="en-US" altLang="ko-KR" sz="2000" dirty="0" err="1" smtClean="0">
                <a:ea typeface="굴림" charset="-127"/>
              </a:rPr>
              <a:t>Blackhat</a:t>
            </a:r>
            <a:r>
              <a:rPr lang="en-US" altLang="ko-KR" sz="2000" dirty="0" smtClean="0">
                <a:ea typeface="굴림" charset="-127"/>
              </a:rPr>
              <a:t>)</a:t>
            </a:r>
            <a:r>
              <a:rPr lang="ko-KR" altLang="en-US" sz="2000" dirty="0" smtClean="0">
                <a:ea typeface="굴림" charset="-127"/>
              </a:rPr>
              <a:t>에 할인 혜택</a:t>
            </a:r>
            <a:endParaRPr lang="en-US" altLang="ko-KR" sz="2000" dirty="0" smtClean="0">
              <a:ea typeface="굴림" charset="-127"/>
            </a:endParaRPr>
          </a:p>
          <a:p>
            <a:pPr lvl="1" eaLnBrk="1" hangingPunct="1"/>
            <a:r>
              <a:rPr lang="ko-KR" altLang="en-US" sz="2000" dirty="0" smtClean="0">
                <a:ea typeface="굴림" charset="-127"/>
              </a:rPr>
              <a:t>국내</a:t>
            </a:r>
            <a:r>
              <a:rPr lang="en-US" altLang="ko-KR" sz="2000" dirty="0" smtClean="0">
                <a:ea typeface="굴림" charset="-127"/>
              </a:rPr>
              <a:t>, </a:t>
            </a:r>
            <a:r>
              <a:rPr lang="ko-KR" altLang="en-US" sz="2000" dirty="0" smtClean="0">
                <a:ea typeface="굴림" charset="-127"/>
              </a:rPr>
              <a:t>외 프로젝트 참여 기회</a:t>
            </a:r>
            <a:endParaRPr lang="en-US" altLang="ko-KR" sz="2000" dirty="0" smtClean="0">
              <a:ea typeface="굴림" charset="-127"/>
            </a:endParaRPr>
          </a:p>
          <a:p>
            <a:pPr lvl="1" eaLnBrk="1" hangingPunct="1"/>
            <a:r>
              <a:rPr lang="en-US" altLang="ko-KR" sz="2000" dirty="0" smtClean="0">
                <a:ea typeface="굴림" charset="-127"/>
              </a:rPr>
              <a:t>OWASP </a:t>
            </a:r>
            <a:r>
              <a:rPr lang="ko-KR" altLang="en-US" sz="2000" dirty="0" smtClean="0">
                <a:ea typeface="굴림" charset="-127"/>
              </a:rPr>
              <a:t>운영진 참여 기회</a:t>
            </a:r>
            <a:endParaRPr lang="en-US" altLang="ko-KR" sz="2000" dirty="0" smtClean="0">
              <a:ea typeface="굴림" charset="-127"/>
            </a:endParaRPr>
          </a:p>
          <a:p>
            <a:pPr lvl="1" eaLnBrk="1" hangingPunct="1"/>
            <a:r>
              <a:rPr lang="ko-KR" altLang="en-US" sz="2000" dirty="0" smtClean="0">
                <a:ea typeface="굴림" charset="-127"/>
              </a:rPr>
              <a:t>소프트웨어 보안 발전에 기여</a:t>
            </a:r>
            <a:endParaRPr lang="en-US" altLang="ko-KR" sz="2000" dirty="0" smtClean="0">
              <a:ea typeface="굴림" charset="-127"/>
            </a:endParaRPr>
          </a:p>
        </p:txBody>
      </p:sp>
      <p:sp>
        <p:nvSpPr>
          <p:cNvPr id="14339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47113" y="6408738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96FB17DA-3081-42AC-9CF7-A02942AC7A33}" type="slidenum">
              <a:rPr lang="ko-KR" altLang="en-US"/>
              <a:pPr/>
              <a:t>12</a:t>
            </a:fld>
            <a:endParaRPr lang="ko-KR" altLang="en-US"/>
          </a:p>
        </p:txBody>
      </p:sp>
      <p:sp>
        <p:nvSpPr>
          <p:cNvPr id="1434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</a:t>
            </a:r>
            <a:r>
              <a:rPr lang="ko-KR" altLang="en-US" smtClean="0">
                <a:ea typeface="굴림" charset="-127"/>
              </a:rPr>
              <a:t>멥버쉽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47113" y="6408738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814F3DCA-A355-4A89-87E7-14A8D3D96FAE}" type="slidenum">
              <a:rPr lang="ko-KR" altLang="en-US"/>
              <a:pPr/>
              <a:t>13</a:t>
            </a:fld>
            <a:endParaRPr lang="ko-KR" altLang="en-US"/>
          </a:p>
        </p:txBody>
      </p:sp>
      <p:sp>
        <p:nvSpPr>
          <p:cNvPr id="15363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ea typeface="굴림" charset="-127"/>
              </a:rPr>
              <a:t>본부 활동 </a:t>
            </a:r>
            <a:r>
              <a:rPr lang="en-US" altLang="ko-KR" smtClean="0">
                <a:ea typeface="굴림" charset="-127"/>
              </a:rPr>
              <a:t>(</a:t>
            </a:r>
            <a:r>
              <a:rPr lang="ko-KR" altLang="en-US" smtClean="0">
                <a:ea typeface="굴림" charset="-127"/>
              </a:rPr>
              <a:t>프로젝트</a:t>
            </a:r>
            <a:r>
              <a:rPr lang="en-US" altLang="ko-KR" smtClean="0">
                <a:ea typeface="굴림" charset="-127"/>
              </a:rPr>
              <a:t>)</a:t>
            </a:r>
            <a:endParaRPr lang="ko-KR" altLang="en-US" smtClean="0">
              <a:ea typeface="굴림" charset="-127"/>
            </a:endParaRPr>
          </a:p>
        </p:txBody>
      </p:sp>
      <p:pic>
        <p:nvPicPr>
          <p:cNvPr id="15364" name="그림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28775"/>
            <a:ext cx="3754438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그림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1628775"/>
            <a:ext cx="4043362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47113" y="6408738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B0348E7-95D9-4665-823B-120F5A5BF06C}" type="slidenum">
              <a:rPr lang="ko-KR" altLang="en-US"/>
              <a:pPr/>
              <a:t>14</a:t>
            </a:fld>
            <a:endParaRPr lang="ko-KR" altLang="en-US"/>
          </a:p>
        </p:txBody>
      </p:sp>
      <p:sp>
        <p:nvSpPr>
          <p:cNvPr id="16387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ea typeface="굴림" charset="-127"/>
              </a:rPr>
              <a:t>본부 활동 </a:t>
            </a:r>
            <a:r>
              <a:rPr lang="en-US" altLang="ko-KR" smtClean="0">
                <a:ea typeface="굴림" charset="-127"/>
              </a:rPr>
              <a:t>(</a:t>
            </a:r>
            <a:r>
              <a:rPr lang="ko-KR" altLang="en-US" smtClean="0">
                <a:ea typeface="굴림" charset="-127"/>
              </a:rPr>
              <a:t>프로젝트</a:t>
            </a:r>
            <a:r>
              <a:rPr lang="en-US" altLang="ko-KR" smtClean="0">
                <a:ea typeface="굴림" charset="-127"/>
              </a:rPr>
              <a:t>)</a:t>
            </a:r>
            <a:endParaRPr lang="ko-KR" altLang="en-US" smtClean="0">
              <a:ea typeface="굴림" charset="-127"/>
            </a:endParaRPr>
          </a:p>
        </p:txBody>
      </p:sp>
      <p:pic>
        <p:nvPicPr>
          <p:cNvPr id="16388" name="그림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52563"/>
            <a:ext cx="40767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47113" y="6408738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56826BC-3136-4042-963A-501845BC1767}" type="slidenum">
              <a:rPr lang="ko-KR" altLang="en-US"/>
              <a:pPr/>
              <a:t>15</a:t>
            </a:fld>
            <a:endParaRPr lang="ko-KR" altLang="en-US"/>
          </a:p>
        </p:txBody>
      </p:sp>
      <p:sp>
        <p:nvSpPr>
          <p:cNvPr id="17411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ea typeface="굴림" charset="-127"/>
              </a:rPr>
              <a:t>회원 종류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57199" y="1864849"/>
          <a:ext cx="8229602" cy="368770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03610"/>
                <a:gridCol w="802888"/>
                <a:gridCol w="802888"/>
                <a:gridCol w="802888"/>
                <a:gridCol w="802888"/>
                <a:gridCol w="802888"/>
                <a:gridCol w="802888"/>
                <a:gridCol w="802888"/>
                <a:gridCol w="802888"/>
                <a:gridCol w="802888"/>
              </a:tblGrid>
              <a:tr h="1375614"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u="none" strike="noStrike" dirty="0">
                          <a:effectLst/>
                          <a:hlinkClick r:id="rId2" tooltip="Voice During Elections"/>
                        </a:rPr>
                        <a:t>Voice During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Elections</a:t>
                      </a:r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1050" u="none" strike="noStrike" dirty="0" smtClean="0">
                          <a:effectLst/>
                        </a:rPr>
                        <a:t>선거</a:t>
                      </a:r>
                      <a:r>
                        <a:rPr lang="en-US" altLang="ko-KR" sz="105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1050" u="none" strike="noStrike" dirty="0" smtClean="0">
                          <a:effectLst/>
                        </a:rPr>
                        <a:t>피선거권</a:t>
                      </a:r>
                      <a:endParaRPr lang="en-US" sz="105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u="none" strike="noStrike" dirty="0">
                          <a:effectLst/>
                          <a:hlinkClick r:id="rId3" tooltip="Recognition on OWASP.org Website"/>
                        </a:rPr>
                        <a:t>Recognition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on </a:t>
                      </a:r>
                      <a:r>
                        <a:rPr lang="en-US" sz="1050" u="none" strike="noStrike" dirty="0">
                          <a:effectLst/>
                          <a:hlinkClick r:id="rId3" tooltip="Recognition on OWASP.org Website"/>
                        </a:rPr>
                        <a:t>OWASP.org </a:t>
                      </a:r>
                      <a:r>
                        <a:rPr lang="en-US" sz="1050" u="none" strike="noStrike" dirty="0" smtClean="0">
                          <a:effectLst/>
                          <a:hlinkClick r:id="rId3" tooltip="Recognition on OWASP.org Website"/>
                        </a:rPr>
                        <a:t>Website</a:t>
                      </a:r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1050" u="none" strike="noStrike" dirty="0" smtClean="0">
                          <a:effectLst/>
                        </a:rPr>
                        <a:t>웹사이트 표시</a:t>
                      </a:r>
                      <a:endParaRPr lang="en-US" sz="105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u="none" strike="noStrike" dirty="0">
                          <a:effectLst/>
                          <a:hlinkClick r:id="rId4"/>
                        </a:rPr>
                        <a:t>Discounts on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Conference </a:t>
                      </a: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Sponsorship</a:t>
                      </a:r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1050" u="none" strike="noStrike" dirty="0" err="1" smtClean="0">
                          <a:effectLst/>
                        </a:rPr>
                        <a:t>컨퍼펀스</a:t>
                      </a:r>
                      <a:r>
                        <a:rPr lang="ko-KR" altLang="en-US" sz="1050" u="none" strike="noStrike" dirty="0" smtClean="0">
                          <a:effectLst/>
                        </a:rPr>
                        <a:t> 스폰서 할인</a:t>
                      </a:r>
                      <a:endParaRPr lang="en-US" sz="105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u="none" strike="noStrike" dirty="0">
                          <a:effectLst/>
                          <a:hlinkClick r:id="rId4"/>
                        </a:rPr>
                        <a:t>Discounts on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Conference </a:t>
                      </a: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Attendance</a:t>
                      </a:r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1050" u="none" strike="noStrike" dirty="0" err="1" smtClean="0">
                          <a:effectLst/>
                        </a:rPr>
                        <a:t>컨퍼런스</a:t>
                      </a:r>
                      <a:r>
                        <a:rPr lang="ko-KR" altLang="en-US" sz="1050" u="none" strike="noStrike" dirty="0" smtClean="0">
                          <a:effectLst/>
                        </a:rPr>
                        <a:t> 참가</a:t>
                      </a:r>
                      <a:endParaRPr lang="en-US" altLang="ko-KR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1050" u="none" strike="noStrike" dirty="0" smtClean="0">
                          <a:effectLst/>
                        </a:rPr>
                        <a:t> 할인</a:t>
                      </a:r>
                      <a:endParaRPr lang="en-US" sz="105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u="none" strike="noStrike" dirty="0">
                          <a:effectLst/>
                          <a:hlinkClick r:id="rId5" tooltip="Complimentary Advertising"/>
                        </a:rPr>
                        <a:t>Complimentary </a:t>
                      </a:r>
                      <a:r>
                        <a:rPr lang="en-US" sz="1050" u="none" strike="noStrike" dirty="0" smtClean="0">
                          <a:effectLst/>
                          <a:hlinkClick r:id="rId5" tooltip="Complimentary Advertising"/>
                        </a:rPr>
                        <a:t>Advertising</a:t>
                      </a:r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1050" u="none" strike="noStrike" dirty="0" smtClean="0">
                          <a:effectLst/>
                        </a:rPr>
                        <a:t>광고</a:t>
                      </a:r>
                      <a:endParaRPr lang="en-US" sz="105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u="none" strike="noStrike" dirty="0">
                          <a:effectLst/>
                          <a:hlinkClick r:id="rId6" tooltip="Recognition in OWASP Connector"/>
                        </a:rPr>
                        <a:t>Recognition in OWASP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Connector</a:t>
                      </a:r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</a:rPr>
                        <a:t>OWASP </a:t>
                      </a:r>
                      <a:r>
                        <a:rPr lang="ko-KR" altLang="en-US" sz="1050" u="none" strike="noStrike" dirty="0" smtClean="0">
                          <a:effectLst/>
                        </a:rPr>
                        <a:t>커넥터에 표시</a:t>
                      </a:r>
                      <a:endParaRPr lang="en-US" sz="105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u="none" strike="noStrike" dirty="0">
                          <a:effectLst/>
                          <a:hlinkClick r:id="rId7" tooltip="Owasp.org email address"/>
                        </a:rPr>
                        <a:t>owasp.org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email address</a:t>
                      </a:r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en-US" sz="1050" u="none" strike="noStrike" dirty="0" err="1" smtClean="0">
                          <a:effectLst/>
                        </a:rPr>
                        <a:t>Owasp</a:t>
                      </a:r>
                      <a:r>
                        <a:rPr lang="ko-KR" altLang="en-US" sz="1050" u="none" strike="noStrike" dirty="0" err="1" smtClean="0">
                          <a:effectLst/>
                        </a:rPr>
                        <a:t>이메일</a:t>
                      </a:r>
                      <a:endParaRPr lang="en-US" sz="105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u="none" strike="noStrike" dirty="0">
                          <a:effectLst/>
                          <a:hlinkClick r:id="rId8" tooltip="Directly Support local chapter or project"/>
                        </a:rPr>
                        <a:t>Directly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Support </a:t>
                      </a:r>
                      <a:r>
                        <a:rPr lang="en-US" sz="1050" u="none" strike="noStrike" dirty="0">
                          <a:effectLst/>
                          <a:hlinkClick r:id="rId8" tooltip="Directly Support local chapter or project"/>
                        </a:rPr>
                        <a:t>local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chapter </a:t>
                      </a: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or project</a:t>
                      </a:r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1050" u="none" strike="noStrike" dirty="0" smtClean="0">
                          <a:effectLst/>
                        </a:rPr>
                        <a:t>로컬 </a:t>
                      </a:r>
                      <a:r>
                        <a:rPr lang="ko-KR" altLang="en-US" sz="1050" u="none" strike="noStrike" dirty="0" err="1" smtClean="0">
                          <a:effectLst/>
                        </a:rPr>
                        <a:t>챕터</a:t>
                      </a:r>
                      <a:r>
                        <a:rPr lang="ko-KR" altLang="en-US" sz="1050" u="none" strike="noStrike" dirty="0" smtClean="0">
                          <a:effectLst/>
                        </a:rPr>
                        <a:t> 또는 프로젝트에 직접 지원</a:t>
                      </a:r>
                      <a:endParaRPr lang="en-US" sz="105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u="none" strike="noStrike" dirty="0">
                          <a:effectLst/>
                          <a:hlinkClick r:id="rId4"/>
                        </a:rPr>
                        <a:t>Corporate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Member </a:t>
                      </a: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Employee </a:t>
                      </a: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Discount </a:t>
                      </a:r>
                      <a:r>
                        <a:rPr lang="en-US" sz="1050" u="none" strike="noStrike" dirty="0">
                          <a:effectLst/>
                          <a:hlinkClick r:id="rId4"/>
                        </a:rPr>
                        <a:t>on </a:t>
                      </a:r>
                      <a:endParaRPr lang="en-US" sz="105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Conference </a:t>
                      </a:r>
                    </a:p>
                    <a:p>
                      <a:pPr algn="ctr"/>
                      <a:r>
                        <a:rPr lang="en-US" sz="1050" u="none" strike="noStrike" dirty="0" smtClean="0">
                          <a:effectLst/>
                          <a:hlinkClick r:id=""/>
                        </a:rPr>
                        <a:t>Attendance</a:t>
                      </a:r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endParaRPr lang="en-US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1050" u="none" strike="noStrike" dirty="0" err="1" smtClean="0">
                          <a:effectLst/>
                        </a:rPr>
                        <a:t>컨퍼런스</a:t>
                      </a:r>
                      <a:r>
                        <a:rPr lang="ko-KR" altLang="en-US" sz="1050" u="none" strike="noStrike" dirty="0" smtClean="0">
                          <a:effectLst/>
                        </a:rPr>
                        <a:t> 참가 </a:t>
                      </a:r>
                      <a:endParaRPr lang="en-US" altLang="ko-KR" sz="1050" u="none" strike="noStrike" dirty="0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1050" u="none" strike="noStrike" dirty="0" smtClean="0">
                          <a:effectLst/>
                        </a:rPr>
                        <a:t>할인</a:t>
                      </a:r>
                      <a:endParaRPr lang="en-US" sz="1050" dirty="0"/>
                    </a:p>
                  </a:txBody>
                  <a:tcPr marL="13381" marR="13381" marT="13381" marB="13381" anchor="ctr"/>
                </a:tc>
              </a:tr>
              <a:tr h="41214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  <a:hlinkClick r:id="rId9" tooltip="Corporate Member"/>
                        </a:rPr>
                        <a:t>Corporate </a:t>
                      </a:r>
                      <a:endParaRPr lang="en-US" sz="110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100" u="none" strike="noStrike" dirty="0" smtClean="0">
                          <a:effectLst/>
                          <a:hlinkClick r:id=""/>
                        </a:rPr>
                        <a:t>Member</a:t>
                      </a:r>
                      <a:endParaRPr lang="en-US" sz="110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</a:tr>
              <a:tr h="41214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  <a:hlinkClick r:id="rId10" tooltip="Individual Member"/>
                        </a:rPr>
                        <a:t>Individual </a:t>
                      </a:r>
                      <a:endParaRPr lang="en-US" sz="110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100" u="none" strike="noStrike" dirty="0" smtClean="0">
                          <a:effectLst/>
                          <a:hlinkClick r:id=""/>
                        </a:rPr>
                        <a:t>Member</a:t>
                      </a:r>
                      <a:endParaRPr lang="en-US" sz="110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</a:tr>
              <a:tr h="4121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Government </a:t>
                      </a:r>
                      <a:endParaRPr lang="en-US" sz="1100" dirty="0" smtClean="0"/>
                    </a:p>
                    <a:p>
                      <a:pPr algn="ctr"/>
                      <a:r>
                        <a:rPr lang="en-US" sz="1100" dirty="0" smtClean="0"/>
                        <a:t>Supporter</a:t>
                      </a:r>
                      <a:endParaRPr lang="en-US" sz="110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</a:tr>
              <a:tr h="412149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dirty="0">
                          <a:effectLst/>
                          <a:hlinkClick r:id="rId11" tooltip="Academic Supporter"/>
                        </a:rPr>
                        <a:t>Academic </a:t>
                      </a:r>
                      <a:endParaRPr lang="en-US" sz="1100" u="none" strike="noStrike" dirty="0" smtClean="0">
                        <a:effectLst/>
                        <a:hlinkClick r:id=""/>
                      </a:endParaRPr>
                    </a:p>
                    <a:p>
                      <a:pPr algn="ctr"/>
                      <a:r>
                        <a:rPr lang="en-US" sz="1100" u="none" strike="noStrike" dirty="0" smtClean="0">
                          <a:effectLst/>
                          <a:hlinkClick r:id=""/>
                        </a:rPr>
                        <a:t>Supporter</a:t>
                      </a:r>
                      <a:endParaRPr lang="en-US" sz="1100" dirty="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X</a:t>
                      </a: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 marL="13381" marR="13381" marT="13381" marB="13381" anchor="ctr"/>
                </a:tc>
              </a:tr>
              <a:tr h="4121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Organizational </a:t>
                      </a:r>
                      <a:endParaRPr lang="en-US" sz="1100" dirty="0" smtClean="0">
                        <a:effectLst/>
                      </a:endParaRPr>
                    </a:p>
                    <a:p>
                      <a:pPr algn="ctr"/>
                      <a:r>
                        <a:rPr lang="en-US" sz="1100" dirty="0" smtClean="0">
                          <a:effectLst/>
                        </a:rPr>
                        <a:t>Supporter</a:t>
                      </a:r>
                      <a:endParaRPr lang="en-US" sz="11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381" marR="13381" marT="13381" marB="1338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4231" marR="64231" marT="32116" marB="32116"/>
                </a:tc>
              </a:tr>
            </a:tbl>
          </a:graphicData>
        </a:graphic>
      </p:graphicFrame>
      <p:pic>
        <p:nvPicPr>
          <p:cNvPr id="17413" name="Picture 2" descr="Join Now BlueIcon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7200" y="1881188"/>
            <a:ext cx="9525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ko-KR" altLang="en-US" sz="2600" dirty="0" smtClean="0">
                <a:ea typeface="굴림" charset="-127"/>
              </a:rPr>
              <a:t>정부기관</a:t>
            </a:r>
            <a:endParaRPr lang="en-US" altLang="ko-KR" sz="2600" dirty="0" smtClean="0">
              <a:ea typeface="굴림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ko-KR" altLang="en-US" sz="2200" dirty="0" smtClean="0">
                <a:ea typeface="굴림" charset="-127"/>
              </a:rPr>
              <a:t>정부기관은 애플리케이션 보안 표준 준수</a:t>
            </a:r>
            <a:endParaRPr lang="en-US" altLang="ko-KR" sz="2200" dirty="0" smtClean="0">
              <a:ea typeface="굴림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ko-KR" altLang="en-US" sz="2200" dirty="0" smtClean="0">
                <a:ea typeface="굴림" charset="-127"/>
              </a:rPr>
              <a:t>정부기관은 </a:t>
            </a:r>
            <a:r>
              <a:rPr lang="en-US" altLang="ko-KR" sz="2200" dirty="0" smtClean="0">
                <a:ea typeface="굴림" charset="-127"/>
              </a:rPr>
              <a:t>OWASP </a:t>
            </a:r>
            <a:r>
              <a:rPr lang="ko-KR" altLang="en-US" sz="2200" dirty="0" smtClean="0">
                <a:ea typeface="굴림" charset="-127"/>
              </a:rPr>
              <a:t>지원자가 되어주세요</a:t>
            </a:r>
            <a:r>
              <a:rPr lang="en-US" altLang="ko-KR" sz="2200" dirty="0" smtClean="0">
                <a:ea typeface="굴림" charset="-127"/>
              </a:rPr>
              <a:t>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200" dirty="0" smtClean="0">
                <a:ea typeface="굴림" charset="-127"/>
              </a:rPr>
              <a:t>OWASP</a:t>
            </a:r>
            <a:r>
              <a:rPr lang="ko-KR" altLang="en-US" sz="2200" dirty="0" smtClean="0">
                <a:ea typeface="굴림" charset="-127"/>
              </a:rPr>
              <a:t>와</a:t>
            </a:r>
            <a:r>
              <a:rPr lang="en-US" altLang="ko-KR" sz="2200" dirty="0" smtClean="0">
                <a:ea typeface="굴림" charset="-127"/>
              </a:rPr>
              <a:t> </a:t>
            </a:r>
            <a:r>
              <a:rPr lang="ko-KR" altLang="en-US" sz="2200" dirty="0" smtClean="0">
                <a:ea typeface="굴림" charset="-127"/>
              </a:rPr>
              <a:t>관계 구축</a:t>
            </a:r>
            <a:endParaRPr lang="en-US" altLang="ko-KR" sz="2200" dirty="0" smtClean="0">
              <a:ea typeface="굴림" charset="-127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ko-KR" sz="2200" dirty="0" smtClean="0"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600" dirty="0" smtClean="0">
                <a:ea typeface="굴림" charset="-127"/>
              </a:rPr>
              <a:t>교육기관</a:t>
            </a:r>
            <a:endParaRPr lang="en-US" altLang="ko-KR" sz="2600" dirty="0" smtClean="0">
              <a:ea typeface="굴림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ko-KR" altLang="en-US" sz="2200" dirty="0" smtClean="0">
                <a:ea typeface="굴림" charset="-127"/>
              </a:rPr>
              <a:t>애플리케이션 보안에 대한 교육내용 포함</a:t>
            </a:r>
            <a:endParaRPr lang="en-US" altLang="ko-KR" sz="2200" dirty="0" smtClean="0">
              <a:ea typeface="굴림" charset="-127"/>
            </a:endParaRPr>
          </a:p>
          <a:p>
            <a:pPr lvl="2" eaLnBrk="1" hangingPunct="1">
              <a:lnSpc>
                <a:spcPct val="90000"/>
              </a:lnSpc>
            </a:pPr>
            <a:r>
              <a:rPr lang="ko-KR" altLang="en-US" sz="1800" dirty="0" smtClean="0">
                <a:ea typeface="굴림" charset="-127"/>
              </a:rPr>
              <a:t>최소 </a:t>
            </a:r>
            <a:r>
              <a:rPr lang="en-US" altLang="ko-KR" sz="1800" dirty="0" smtClean="0">
                <a:ea typeface="굴림" charset="-127"/>
              </a:rPr>
              <a:t>1</a:t>
            </a:r>
            <a:r>
              <a:rPr lang="ko-KR" altLang="en-US" sz="1800" dirty="0" smtClean="0">
                <a:ea typeface="굴림" charset="-127"/>
              </a:rPr>
              <a:t>개 과정은 애플리케이션 보안 과정으로 포함</a:t>
            </a:r>
            <a:endParaRPr lang="en-US" altLang="ko-KR" sz="1800" dirty="0" smtClean="0">
              <a:ea typeface="굴림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sz="2200" dirty="0" smtClean="0">
                <a:ea typeface="굴림" charset="-127"/>
              </a:rPr>
              <a:t>OWASP </a:t>
            </a:r>
            <a:r>
              <a:rPr lang="ko-KR" altLang="en-US" sz="2200" dirty="0" err="1" smtClean="0">
                <a:ea typeface="굴림" charset="-127"/>
              </a:rPr>
              <a:t>챕터를</a:t>
            </a:r>
            <a:r>
              <a:rPr lang="ko-KR" altLang="en-US" sz="2200" dirty="0" smtClean="0">
                <a:ea typeface="굴림" charset="-127"/>
              </a:rPr>
              <a:t> 알림</a:t>
            </a:r>
            <a:endParaRPr lang="en-US" altLang="ko-KR" sz="2200" dirty="0" smtClean="0">
              <a:ea typeface="굴림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ko-KR" altLang="en-US" sz="2200" dirty="0" smtClean="0">
                <a:ea typeface="굴림" charset="-127"/>
              </a:rPr>
              <a:t>교육기관은 </a:t>
            </a:r>
            <a:r>
              <a:rPr lang="en-US" altLang="ko-KR" sz="2200" dirty="0" smtClean="0">
                <a:ea typeface="굴림" charset="-127"/>
              </a:rPr>
              <a:t>OWASP </a:t>
            </a:r>
            <a:r>
              <a:rPr lang="ko-KR" altLang="en-US" sz="2200" dirty="0" smtClean="0">
                <a:ea typeface="굴림" charset="-127"/>
              </a:rPr>
              <a:t>지원자가 되어주세요</a:t>
            </a:r>
            <a:r>
              <a:rPr lang="en-US" altLang="ko-KR" sz="2200" dirty="0" smtClean="0">
                <a:ea typeface="굴림" charset="-127"/>
              </a:rPr>
              <a:t>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200" dirty="0" smtClean="0">
                <a:ea typeface="굴림" charset="-127"/>
              </a:rPr>
              <a:t>OWASP</a:t>
            </a:r>
            <a:r>
              <a:rPr lang="ko-KR" altLang="en-US" sz="2200" dirty="0" smtClean="0">
                <a:ea typeface="굴림" charset="-127"/>
              </a:rPr>
              <a:t>와 관계 구축</a:t>
            </a:r>
            <a:endParaRPr lang="en-US" altLang="ko-KR" sz="2200" dirty="0" smtClean="0">
              <a:ea typeface="굴림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ko-KR" sz="2200" dirty="0" smtClean="0">
                <a:ea typeface="굴림" charset="-127"/>
              </a:rPr>
              <a:t>OWASP </a:t>
            </a:r>
            <a:r>
              <a:rPr lang="ko-KR" altLang="en-US" sz="2200" dirty="0" smtClean="0">
                <a:ea typeface="굴림" charset="-127"/>
              </a:rPr>
              <a:t>행사에 참석</a:t>
            </a:r>
            <a:r>
              <a:rPr lang="en-US" altLang="ko-KR" sz="2200" dirty="0" smtClean="0">
                <a:ea typeface="굴림" charset="-127"/>
              </a:rPr>
              <a:t>, </a:t>
            </a:r>
            <a:r>
              <a:rPr lang="ko-KR" altLang="en-US" sz="2200" dirty="0" smtClean="0">
                <a:ea typeface="굴림" charset="-127"/>
              </a:rPr>
              <a:t>교류</a:t>
            </a:r>
            <a:endParaRPr lang="en-US" altLang="ko-KR" sz="2200" dirty="0" smtClean="0">
              <a:ea typeface="굴림" charset="-127"/>
            </a:endParaRPr>
          </a:p>
          <a:p>
            <a:pPr lvl="1" eaLnBrk="1" hangingPunct="1">
              <a:lnSpc>
                <a:spcPct val="90000"/>
              </a:lnSpc>
              <a:buFont typeface="Webdings" pitchFamily="18" charset="2"/>
              <a:buNone/>
            </a:pPr>
            <a:endParaRPr lang="en-US" altLang="ko-KR" sz="2200" dirty="0" smtClean="0">
              <a:ea typeface="굴림" charset="-127"/>
            </a:endParaRPr>
          </a:p>
        </p:txBody>
      </p:sp>
      <p:sp>
        <p:nvSpPr>
          <p:cNvPr id="18435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47113" y="6408738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B4820D4E-8F3A-433D-9D2E-761DDB7778EA}" type="slidenum">
              <a:rPr lang="ko-KR" altLang="en-US"/>
              <a:pPr/>
              <a:t>16</a:t>
            </a:fld>
            <a:endParaRPr lang="ko-KR" altLang="en-US" dirty="0"/>
          </a:p>
        </p:txBody>
      </p:sp>
      <p:sp>
        <p:nvSpPr>
          <p:cNvPr id="18436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 smtClean="0">
                <a:ea typeface="굴림" charset="-127"/>
              </a:rPr>
              <a:t>OWASP </a:t>
            </a:r>
            <a:r>
              <a:rPr lang="ko-KR" altLang="en-US" dirty="0" smtClean="0">
                <a:ea typeface="굴림" charset="-127"/>
              </a:rPr>
              <a:t>지원 방법</a:t>
            </a:r>
            <a:r>
              <a:rPr lang="en-US" altLang="ko-KR" dirty="0" smtClean="0">
                <a:ea typeface="굴림" charset="-127"/>
              </a:rPr>
              <a:t>(Support OWASP!)</a:t>
            </a:r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ko-KR" altLang="en-US" sz="2000" smtClean="0">
                <a:ea typeface="굴림" charset="-127"/>
              </a:rPr>
              <a:t>표준화 단체</a:t>
            </a:r>
            <a:endParaRPr lang="en-US" altLang="ko-KR" sz="20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ko-KR" altLang="en-US" sz="1600" smtClean="0">
                <a:ea typeface="굴림" charset="-127"/>
              </a:rPr>
              <a:t>소프트웨어 관련 기술 표준에 </a:t>
            </a:r>
            <a:r>
              <a:rPr lang="en-US" altLang="ko-KR" sz="1600" b="1" smtClean="0">
                <a:ea typeface="굴림" charset="-127"/>
              </a:rPr>
              <a:t>“</a:t>
            </a:r>
            <a:r>
              <a:rPr lang="ko-KR" altLang="en-US" sz="1600" b="1" smtClean="0">
                <a:ea typeface="굴림" charset="-127"/>
              </a:rPr>
              <a:t>애플리케이션 표준</a:t>
            </a:r>
            <a:r>
              <a:rPr lang="en-US" altLang="ko-KR" sz="1600" b="1" smtClean="0">
                <a:ea typeface="굴림" charset="-127"/>
              </a:rPr>
              <a:t>”</a:t>
            </a:r>
            <a:r>
              <a:rPr lang="ko-KR" altLang="en-US" sz="1600" b="1" smtClean="0">
                <a:ea typeface="굴림" charset="-127"/>
              </a:rPr>
              <a:t> 포함</a:t>
            </a:r>
            <a:endParaRPr lang="en-US" altLang="ko-KR" sz="1600" b="1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ko-KR" altLang="en-US" sz="1600" smtClean="0">
                <a:ea typeface="굴림" charset="-127"/>
              </a:rPr>
              <a:t>표준 발간 전에 </a:t>
            </a:r>
            <a:r>
              <a:rPr lang="en-US" altLang="ko-KR" sz="1600" smtClean="0">
                <a:ea typeface="굴림" charset="-127"/>
              </a:rPr>
              <a:t>OWASP “</a:t>
            </a:r>
            <a:r>
              <a:rPr lang="ko-KR" altLang="en-US" sz="1600" smtClean="0">
                <a:ea typeface="굴림" charset="-127"/>
              </a:rPr>
              <a:t>공지 및 의견</a:t>
            </a:r>
            <a:r>
              <a:rPr lang="en-US" altLang="ko-KR" sz="1600" smtClean="0">
                <a:ea typeface="굴림" charset="-127"/>
              </a:rPr>
              <a:t>” </a:t>
            </a:r>
            <a:r>
              <a:rPr lang="ko-KR" altLang="en-US" sz="1600" smtClean="0">
                <a:ea typeface="굴림" charset="-127"/>
              </a:rPr>
              <a:t>수렴</a:t>
            </a:r>
            <a:endParaRPr lang="en-US" altLang="ko-KR" sz="16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ko-KR" altLang="en-US" sz="1600" smtClean="0">
                <a:ea typeface="굴림" charset="-127"/>
              </a:rPr>
              <a:t>애플리케이션 보안에 대한 정의 채택</a:t>
            </a:r>
            <a:endParaRPr lang="en-US" altLang="ko-KR" sz="16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ko-KR" sz="1600" smtClean="0"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2000" smtClean="0">
                <a:ea typeface="굴림" charset="-127"/>
              </a:rPr>
              <a:t>산업협회</a:t>
            </a:r>
            <a:endParaRPr lang="en-US" altLang="ko-KR" sz="20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ko-KR" altLang="en-US" sz="1600" smtClean="0">
                <a:ea typeface="굴림" charset="-127"/>
              </a:rPr>
              <a:t>회원 요구사항에 </a:t>
            </a:r>
            <a:r>
              <a:rPr lang="en-US" altLang="ko-KR" sz="1600" smtClean="0">
                <a:ea typeface="굴림" charset="-127"/>
              </a:rPr>
              <a:t>“</a:t>
            </a:r>
            <a:r>
              <a:rPr lang="ko-KR" altLang="en-US" sz="1600" smtClean="0">
                <a:ea typeface="굴림" charset="-127"/>
              </a:rPr>
              <a:t>애플리케이션 보안</a:t>
            </a:r>
            <a:r>
              <a:rPr lang="en-US" altLang="ko-KR" sz="1600" smtClean="0">
                <a:ea typeface="굴림" charset="-127"/>
              </a:rPr>
              <a:t>”</a:t>
            </a:r>
            <a:r>
              <a:rPr lang="ko-KR" altLang="en-US" sz="1600" smtClean="0">
                <a:ea typeface="굴림" charset="-127"/>
              </a:rPr>
              <a:t>을 포함</a:t>
            </a:r>
            <a:endParaRPr lang="en-US" altLang="ko-KR" sz="16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ko-KR" altLang="en-US" sz="1600" smtClean="0">
                <a:ea typeface="굴림" charset="-127"/>
              </a:rPr>
              <a:t>애플리케이션 보안에 대한 요구사항 발간 전에 </a:t>
            </a:r>
            <a:r>
              <a:rPr lang="en-US" altLang="ko-KR" sz="1600" smtClean="0">
                <a:ea typeface="굴림" charset="-127"/>
              </a:rPr>
              <a:t>OWASP “</a:t>
            </a:r>
            <a:r>
              <a:rPr lang="ko-KR" altLang="en-US" sz="1600" smtClean="0">
                <a:ea typeface="굴림" charset="-127"/>
              </a:rPr>
              <a:t>공지 및 의견</a:t>
            </a:r>
            <a:r>
              <a:rPr lang="en-US" altLang="ko-KR" sz="1600" smtClean="0">
                <a:ea typeface="굴림" charset="-127"/>
              </a:rPr>
              <a:t>” </a:t>
            </a:r>
            <a:r>
              <a:rPr lang="ko-KR" altLang="en-US" sz="1600" smtClean="0">
                <a:ea typeface="굴림" charset="-127"/>
              </a:rPr>
              <a:t>포함</a:t>
            </a:r>
            <a:endParaRPr lang="en-US" altLang="ko-KR" sz="1600" smtClean="0"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2000" smtClean="0"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2000" smtClean="0">
                <a:ea typeface="굴림" charset="-127"/>
              </a:rPr>
              <a:t>인증기관</a:t>
            </a:r>
            <a:endParaRPr lang="en-US" altLang="ko-KR" sz="20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ko-KR" sz="1600" smtClean="0">
                <a:ea typeface="굴림" charset="-127"/>
              </a:rPr>
              <a:t>OWASP </a:t>
            </a:r>
            <a:r>
              <a:rPr lang="ko-KR" altLang="en-US" sz="1600" smtClean="0">
                <a:ea typeface="굴림" charset="-127"/>
              </a:rPr>
              <a:t>후원하는 인증에 대해서 정확하게 해석</a:t>
            </a:r>
            <a:endParaRPr lang="en-US" altLang="ko-KR" sz="16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ko-KR" sz="1600" smtClean="0">
                <a:ea typeface="굴림" charset="-127"/>
              </a:rPr>
              <a:t>“OWASP </a:t>
            </a:r>
            <a:r>
              <a:rPr lang="ko-KR" altLang="en-US" sz="1600" smtClean="0">
                <a:ea typeface="굴림" charset="-127"/>
              </a:rPr>
              <a:t>자료를 바탕으로 했다</a:t>
            </a:r>
            <a:r>
              <a:rPr lang="en-US" altLang="ko-KR" sz="1600" smtClean="0">
                <a:ea typeface="굴림" charset="-127"/>
              </a:rPr>
              <a:t>” </a:t>
            </a:r>
            <a:r>
              <a:rPr lang="ko-KR" altLang="en-US" sz="1600" smtClean="0">
                <a:ea typeface="굴림" charset="-127"/>
              </a:rPr>
              <a:t>라는 문구를 포함</a:t>
            </a:r>
            <a:endParaRPr lang="en-US" altLang="ko-KR" sz="16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ko-KR" sz="1600" smtClean="0"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2000" smtClean="0">
                <a:ea typeface="굴림" charset="-127"/>
              </a:rPr>
              <a:t>개발자 단체</a:t>
            </a:r>
            <a:endParaRPr lang="en-US" altLang="ko-KR" sz="20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ko-KR" altLang="en-US" sz="1600" smtClean="0">
                <a:ea typeface="굴림" charset="-127"/>
              </a:rPr>
              <a:t>소프트웨어 개발자 및 관리자에 대한 애플리케이션 보안 인식프로그램 제공</a:t>
            </a:r>
            <a:endParaRPr lang="en-US" altLang="ko-KR" sz="16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ko-KR" altLang="en-US" sz="1600" smtClean="0">
                <a:ea typeface="굴림" charset="-127"/>
              </a:rPr>
              <a:t>소프트웨어 개발 시 애플리케이션 보안 위험을 완화</a:t>
            </a:r>
            <a:endParaRPr lang="en-US" altLang="ko-KR" sz="1600" smtClean="0">
              <a:ea typeface="굴림" charset="-127"/>
            </a:endParaRPr>
          </a:p>
          <a:p>
            <a:pPr lvl="1" eaLnBrk="1" hangingPunct="1">
              <a:lnSpc>
                <a:spcPct val="80000"/>
              </a:lnSpc>
            </a:pPr>
            <a:r>
              <a:rPr lang="ko-KR" altLang="en-US" sz="1600" smtClean="0">
                <a:ea typeface="굴림" charset="-127"/>
              </a:rPr>
              <a:t>애플리케이션에 적절한 보안 통제가 적용되었는 지 검증</a:t>
            </a:r>
          </a:p>
        </p:txBody>
      </p:sp>
      <p:sp>
        <p:nvSpPr>
          <p:cNvPr id="19459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352430" y="6408738"/>
            <a:ext cx="661395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BC5C1A8-345F-4B1A-B6F5-D5CEC912C3A1}" type="slidenum">
              <a:rPr lang="ko-KR" altLang="en-US"/>
              <a:pPr/>
              <a:t>17</a:t>
            </a:fld>
            <a:endParaRPr lang="ko-KR" altLang="en-US" dirty="0"/>
          </a:p>
        </p:txBody>
      </p:sp>
      <p:sp>
        <p:nvSpPr>
          <p:cNvPr id="1946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</a:t>
            </a:r>
            <a:r>
              <a:rPr lang="ko-KR" altLang="en-US" smtClean="0">
                <a:ea typeface="굴림" charset="-127"/>
              </a:rPr>
              <a:t>지원 방법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447964" y="6408738"/>
            <a:ext cx="565861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42922570-8961-409D-8938-FDD68D67FF09}" type="slidenum">
              <a:rPr lang="ko-KR" altLang="en-US"/>
              <a:pPr/>
              <a:t>18</a:t>
            </a:fld>
            <a:endParaRPr lang="ko-KR" altLang="en-US" dirty="0"/>
          </a:p>
        </p:txBody>
      </p:sp>
      <p:sp>
        <p:nvSpPr>
          <p:cNvPr id="20483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</a:t>
            </a:r>
            <a:r>
              <a:rPr lang="ko-KR" altLang="en-US" smtClean="0">
                <a:ea typeface="굴림" charset="-127"/>
              </a:rPr>
              <a:t>주요 신규 프로젝트</a:t>
            </a:r>
          </a:p>
        </p:txBody>
      </p:sp>
      <p:sp>
        <p:nvSpPr>
          <p:cNvPr id="20484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000" smtClean="0">
                <a:ea typeface="굴림" charset="-127"/>
                <a:hlinkClick r:id="rId3"/>
              </a:rPr>
              <a:t>OWASP SCADA Security</a:t>
            </a:r>
            <a:endParaRPr lang="en-US" altLang="ko-KR" sz="2000" smtClean="0">
              <a:ea typeface="굴림" charset="-127"/>
            </a:endParaRPr>
          </a:p>
          <a:p>
            <a:pPr lvl="1" eaLnBrk="1" hangingPunct="1"/>
            <a:r>
              <a:rPr lang="ko-KR" altLang="en-US" sz="1800" smtClean="0">
                <a:ea typeface="굴림" charset="-127"/>
              </a:rPr>
              <a:t>다양한 </a:t>
            </a:r>
            <a:r>
              <a:rPr lang="en-US" altLang="ko-KR" sz="1800" smtClean="0">
                <a:ea typeface="굴림" charset="-127"/>
              </a:rPr>
              <a:t>SCADA/ICS </a:t>
            </a:r>
            <a:r>
              <a:rPr lang="ko-KR" altLang="en-US" sz="1800" smtClean="0">
                <a:ea typeface="굴림" charset="-127"/>
              </a:rPr>
              <a:t>시스템에 대한 웹 애플리케이션</a:t>
            </a:r>
            <a:r>
              <a:rPr lang="en-US" altLang="ko-KR" sz="1800" smtClean="0">
                <a:ea typeface="굴림" charset="-127"/>
              </a:rPr>
              <a:t>/</a:t>
            </a:r>
            <a:r>
              <a:rPr lang="ko-KR" altLang="en-US" sz="1800" smtClean="0">
                <a:ea typeface="굴림" charset="-127"/>
              </a:rPr>
              <a:t>환경보안 위협정보 수집</a:t>
            </a:r>
            <a:endParaRPr lang="en-US" altLang="ko-KR" sz="1800" smtClean="0">
              <a:ea typeface="굴림" charset="-127"/>
            </a:endParaRPr>
          </a:p>
          <a:p>
            <a:pPr eaLnBrk="1" hangingPunct="1"/>
            <a:r>
              <a:rPr lang="en-US" altLang="ko-KR" sz="2000" smtClean="0">
                <a:ea typeface="굴림" charset="-127"/>
              </a:rPr>
              <a:t>‘</a:t>
            </a:r>
            <a:r>
              <a:rPr lang="ko-KR" altLang="en-US" sz="2000" smtClean="0">
                <a:ea typeface="굴림" charset="-127"/>
              </a:rPr>
              <a:t>코드 리뷰 가이드 </a:t>
            </a:r>
            <a:r>
              <a:rPr lang="en-US" altLang="ko-KR" sz="2000" smtClean="0">
                <a:ea typeface="굴림" charset="-127"/>
              </a:rPr>
              <a:t>2.0’</a:t>
            </a:r>
            <a:r>
              <a:rPr lang="ko-KR" altLang="en-US" sz="2000" smtClean="0">
                <a:ea typeface="굴림" charset="-127"/>
              </a:rPr>
              <a:t> 업데이트 프로젝트</a:t>
            </a:r>
            <a:endParaRPr lang="en-US" altLang="ko-KR" sz="2000" smtClean="0">
              <a:ea typeface="굴림" charset="-127"/>
            </a:endParaRPr>
          </a:p>
          <a:p>
            <a:pPr lvl="1" eaLnBrk="1" hangingPunct="1"/>
            <a:r>
              <a:rPr lang="en-US" altLang="ko-KR" sz="1800" smtClean="0">
                <a:ea typeface="굴림" charset="-127"/>
              </a:rPr>
              <a:t>Top 10 2013</a:t>
            </a:r>
            <a:r>
              <a:rPr lang="ko-KR" altLang="en-US" sz="1800" smtClean="0">
                <a:ea typeface="굴림" charset="-127"/>
              </a:rPr>
              <a:t>에 맞춰 업데이트</a:t>
            </a:r>
            <a:endParaRPr lang="en-US" altLang="ko-KR" sz="1800" smtClean="0">
              <a:ea typeface="굴림" charset="-127"/>
            </a:endParaRPr>
          </a:p>
          <a:p>
            <a:pPr eaLnBrk="1" hangingPunct="1"/>
            <a:r>
              <a:rPr lang="en-US" altLang="ko-KR" sz="2000" smtClean="0">
                <a:ea typeface="굴림" charset="-127"/>
              </a:rPr>
              <a:t>‘</a:t>
            </a:r>
            <a:r>
              <a:rPr lang="ko-KR" altLang="en-US" sz="2000" smtClean="0">
                <a:ea typeface="굴림" charset="-127"/>
              </a:rPr>
              <a:t>테스팅 가이드</a:t>
            </a:r>
            <a:r>
              <a:rPr lang="en-US" altLang="ko-KR" sz="2000" smtClean="0">
                <a:ea typeface="굴림" charset="-127"/>
              </a:rPr>
              <a:t>’ </a:t>
            </a:r>
            <a:r>
              <a:rPr lang="ko-KR" altLang="en-US" sz="2000" smtClean="0">
                <a:ea typeface="굴림" charset="-127"/>
              </a:rPr>
              <a:t>업데이트 프로젝트</a:t>
            </a:r>
            <a:endParaRPr lang="en-US" altLang="ko-KR" sz="2000" smtClean="0">
              <a:ea typeface="굴림" charset="-127"/>
            </a:endParaRPr>
          </a:p>
          <a:p>
            <a:pPr lvl="1" eaLnBrk="1" hangingPunct="1"/>
            <a:r>
              <a:rPr lang="en-US" altLang="ko-KR" sz="1800" smtClean="0">
                <a:ea typeface="굴림" charset="-127"/>
              </a:rPr>
              <a:t>Top 10 2013</a:t>
            </a:r>
            <a:r>
              <a:rPr lang="ko-KR" altLang="en-US" sz="1800" smtClean="0">
                <a:ea typeface="굴림" charset="-127"/>
              </a:rPr>
              <a:t>에 맞춰 업데이트</a:t>
            </a:r>
            <a:endParaRPr lang="en-US" altLang="ko-KR" sz="1800" smtClean="0">
              <a:ea typeface="굴림" charset="-127"/>
            </a:endParaRPr>
          </a:p>
          <a:p>
            <a:pPr eaLnBrk="1" hangingPunct="1"/>
            <a:r>
              <a:rPr lang="en-US" altLang="ko-KR" sz="2000" smtClean="0">
                <a:ea typeface="굴림" charset="-127"/>
              </a:rPr>
              <a:t>OWASP PHP </a:t>
            </a:r>
            <a:r>
              <a:rPr lang="ko-KR" altLang="en-US" sz="2000" smtClean="0">
                <a:ea typeface="굴림" charset="-127"/>
              </a:rPr>
              <a:t>보안 프로젝트</a:t>
            </a:r>
            <a:endParaRPr lang="en-US" altLang="ko-KR" sz="2000" smtClean="0">
              <a:ea typeface="굴림" charset="-127"/>
            </a:endParaRPr>
          </a:p>
          <a:p>
            <a:pPr lvl="1" eaLnBrk="1" hangingPunct="1"/>
            <a:r>
              <a:rPr lang="ko-KR" altLang="en-US" sz="1600" smtClean="0">
                <a:ea typeface="굴림" charset="-127"/>
              </a:rPr>
              <a:t>안전한 </a:t>
            </a:r>
            <a:r>
              <a:rPr lang="en-US" altLang="ko-KR" sz="1600" smtClean="0">
                <a:ea typeface="굴림" charset="-127"/>
              </a:rPr>
              <a:t>PHP </a:t>
            </a:r>
            <a:r>
              <a:rPr lang="ko-KR" altLang="en-US" sz="1600" smtClean="0">
                <a:ea typeface="굴림" charset="-127"/>
              </a:rPr>
              <a:t>라이브러리 수집하고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안전한 </a:t>
            </a:r>
            <a:r>
              <a:rPr lang="en-US" altLang="ko-KR" sz="1600" smtClean="0">
                <a:ea typeface="굴림" charset="-127"/>
              </a:rPr>
              <a:t>PHP </a:t>
            </a:r>
            <a:r>
              <a:rPr lang="ko-KR" altLang="en-US" sz="1600" smtClean="0">
                <a:ea typeface="굴림" charset="-127"/>
              </a:rPr>
              <a:t>웹 애플리케이션 개발을 위한 라이브러리 개발 </a:t>
            </a:r>
            <a:endParaRPr lang="en-US" altLang="ko-KR" sz="1800" smtClean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charset="-127"/>
              </a:rPr>
              <a:t>OWASP </a:t>
            </a:r>
            <a:r>
              <a:rPr lang="ko-KR" altLang="en-US" smtClean="0">
                <a:ea typeface="굴림" charset="-127"/>
              </a:rPr>
              <a:t>주요 신규 프로젝트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>
                <a:ea typeface="굴림" charset="-127"/>
                <a:hlinkClick r:id="rId2"/>
              </a:rPr>
              <a:t>OWASP </a:t>
            </a:r>
            <a:r>
              <a:rPr lang="en-US" altLang="ko-KR" sz="2400" dirty="0" err="1" smtClean="0">
                <a:ea typeface="굴림" charset="-127"/>
                <a:hlinkClick r:id="rId2"/>
              </a:rPr>
              <a:t>GoatDroid</a:t>
            </a:r>
            <a:r>
              <a:rPr lang="en-US" altLang="ko-KR" sz="2400" dirty="0" smtClean="0">
                <a:ea typeface="굴림" charset="-127"/>
                <a:hlinkClick r:id="rId2"/>
              </a:rPr>
              <a:t> </a:t>
            </a:r>
            <a:r>
              <a:rPr lang="ko-KR" altLang="en-US" sz="2400" dirty="0" smtClean="0">
                <a:ea typeface="굴림" charset="-127"/>
                <a:hlinkClick r:id="rId2"/>
              </a:rPr>
              <a:t>프로젝트</a:t>
            </a:r>
            <a:endParaRPr lang="en-US" altLang="ko-KR" sz="2400" dirty="0" smtClean="0">
              <a:ea typeface="굴림" charset="-127"/>
            </a:endParaRPr>
          </a:p>
          <a:p>
            <a:pPr lvl="1"/>
            <a:r>
              <a:rPr lang="ko-KR" altLang="en-US" sz="2000" dirty="0" smtClean="0">
                <a:ea typeface="굴림" charset="-127"/>
              </a:rPr>
              <a:t>안드로이드 앱 개발자 및 </a:t>
            </a:r>
            <a:r>
              <a:rPr lang="ko-KR" altLang="en-US" sz="2000" dirty="0" err="1" smtClean="0">
                <a:ea typeface="굴림" charset="-127"/>
              </a:rPr>
              <a:t>시험가를</a:t>
            </a:r>
            <a:r>
              <a:rPr lang="ko-KR" altLang="en-US" sz="2000" dirty="0" smtClean="0">
                <a:ea typeface="굴림" charset="-127"/>
              </a:rPr>
              <a:t> 위한 </a:t>
            </a:r>
            <a:r>
              <a:rPr lang="en-US" altLang="ko-KR" sz="2000" dirty="0" smtClean="0">
                <a:ea typeface="굴림" charset="-127"/>
              </a:rPr>
              <a:t>'OWASP </a:t>
            </a:r>
            <a:r>
              <a:rPr lang="ko-KR" altLang="en-US" sz="2000" dirty="0" smtClean="0">
                <a:ea typeface="굴림" charset="-127"/>
              </a:rPr>
              <a:t>모바일 </a:t>
            </a:r>
            <a:r>
              <a:rPr lang="en-US" altLang="ko-KR" sz="2000" dirty="0" smtClean="0">
                <a:ea typeface="굴림" charset="-127"/>
              </a:rPr>
              <a:t>Top 10 </a:t>
            </a:r>
            <a:r>
              <a:rPr lang="ko-KR" altLang="en-US" sz="2000" dirty="0" smtClean="0">
                <a:ea typeface="굴림" charset="-127"/>
              </a:rPr>
              <a:t>취약점</a:t>
            </a:r>
            <a:r>
              <a:rPr lang="en-US" altLang="ko-KR" sz="2000" dirty="0" smtClean="0">
                <a:ea typeface="굴림" charset="-127"/>
              </a:rPr>
              <a:t>' </a:t>
            </a:r>
            <a:r>
              <a:rPr lang="ko-KR" altLang="en-US" sz="2000" dirty="0" smtClean="0">
                <a:ea typeface="굴림" charset="-127"/>
              </a:rPr>
              <a:t>등을 시험할 수 있는 안드로이드 앱 보안 프로젝트</a:t>
            </a:r>
            <a:endParaRPr lang="en-US" altLang="ko-KR" sz="2000" dirty="0" smtClean="0">
              <a:ea typeface="굴림" charset="-127"/>
            </a:endParaRPr>
          </a:p>
          <a:p>
            <a:r>
              <a:rPr lang="en-US" altLang="ko-KR" sz="2400" dirty="0" smtClean="0">
                <a:ea typeface="굴림" charset="-127"/>
                <a:hlinkClick r:id="rId3" action="ppaction://hlinkfile"/>
              </a:rPr>
              <a:t>OWASP top 10 Privacy Risks</a:t>
            </a:r>
            <a:endParaRPr lang="en-US" altLang="ko-KR" sz="2400" dirty="0" smtClean="0">
              <a:ea typeface="굴림" charset="-127"/>
            </a:endParaRPr>
          </a:p>
          <a:p>
            <a:pPr lvl="1"/>
            <a:r>
              <a:rPr lang="ko-KR" altLang="en-US" sz="2000" dirty="0" smtClean="0">
                <a:ea typeface="굴림" charset="-127"/>
              </a:rPr>
              <a:t>웹 애플리케이션에서의 프라이버시 위험</a:t>
            </a:r>
            <a:endParaRPr lang="en-US" altLang="ko-KR" sz="2000" dirty="0" smtClean="0">
              <a:ea typeface="굴림" charset="-127"/>
            </a:endParaRPr>
          </a:p>
          <a:p>
            <a:r>
              <a:rPr lang="en-US" altLang="ko-KR" sz="2400" dirty="0" smtClean="0">
                <a:ea typeface="굴림" charset="-127"/>
              </a:rPr>
              <a:t> </a:t>
            </a:r>
            <a:r>
              <a:rPr lang="en-US" altLang="ko-KR" sz="2400" dirty="0" smtClean="0">
                <a:ea typeface="굴림" charset="-127"/>
                <a:hlinkClick r:id="rId4"/>
              </a:rPr>
              <a:t>OWASP </a:t>
            </a:r>
            <a:r>
              <a:rPr lang="en-US" altLang="ko-KR" sz="2400" dirty="0" err="1" smtClean="0">
                <a:ea typeface="굴림" charset="-127"/>
                <a:hlinkClick r:id="rId4"/>
              </a:rPr>
              <a:t>IoT</a:t>
            </a:r>
            <a:r>
              <a:rPr lang="en-US" altLang="ko-KR" sz="2400" dirty="0" smtClean="0">
                <a:ea typeface="굴림" charset="-127"/>
                <a:hlinkClick r:id="rId4"/>
              </a:rPr>
              <a:t>(Internet of things) Top 10</a:t>
            </a:r>
            <a:endParaRPr lang="en-US" altLang="ko-KR" sz="2400" dirty="0" smtClean="0">
              <a:ea typeface="굴림" charset="-127"/>
            </a:endParaRPr>
          </a:p>
          <a:p>
            <a:pPr lvl="1"/>
            <a:r>
              <a:rPr lang="en-US" altLang="ko-KR" sz="2000" dirty="0" err="1" smtClean="0">
                <a:ea typeface="굴림" charset="-127"/>
              </a:rPr>
              <a:t>IoT</a:t>
            </a:r>
            <a:r>
              <a:rPr lang="en-US" altLang="ko-KR" sz="2000" dirty="0" smtClean="0">
                <a:ea typeface="굴림" charset="-127"/>
              </a:rPr>
              <a:t> </a:t>
            </a:r>
            <a:r>
              <a:rPr lang="ko-KR" altLang="en-US" sz="2000" dirty="0" smtClean="0">
                <a:ea typeface="굴림" charset="-127"/>
              </a:rPr>
              <a:t>보안 </a:t>
            </a:r>
            <a:r>
              <a:rPr lang="en-US" altLang="ko-KR" sz="2000" dirty="0" smtClean="0">
                <a:ea typeface="굴림" charset="-127"/>
              </a:rPr>
              <a:t>Top 10</a:t>
            </a:r>
          </a:p>
          <a:p>
            <a:pPr eaLnBrk="1" hangingPunct="1"/>
            <a:r>
              <a:rPr lang="ko-KR" altLang="en-US" sz="2400" dirty="0" smtClean="0">
                <a:ea typeface="굴림" charset="-127"/>
              </a:rPr>
              <a:t>프로젝트 참여 방법</a:t>
            </a:r>
            <a:endParaRPr lang="en-US" altLang="ko-KR" sz="2400" dirty="0" smtClean="0">
              <a:ea typeface="굴림" charset="-127"/>
            </a:endParaRPr>
          </a:p>
          <a:p>
            <a:pPr lvl="1" eaLnBrk="1" hangingPunct="1"/>
            <a:r>
              <a:rPr lang="ko-KR" altLang="en-US" sz="2000" dirty="0" smtClean="0">
                <a:ea typeface="굴림" charset="-127"/>
              </a:rPr>
              <a:t>멤버 가입</a:t>
            </a:r>
            <a:r>
              <a:rPr lang="en-US" altLang="ko-KR" sz="2000" dirty="0" smtClean="0">
                <a:ea typeface="굴림" charset="-127"/>
              </a:rPr>
              <a:t>, </a:t>
            </a:r>
            <a:r>
              <a:rPr lang="ko-KR" altLang="en-US" sz="2000" dirty="0" smtClean="0">
                <a:ea typeface="굴림" charset="-127"/>
              </a:rPr>
              <a:t>이메일 생성</a:t>
            </a:r>
            <a:r>
              <a:rPr lang="en-US" altLang="ko-KR" sz="2000" dirty="0" smtClean="0">
                <a:ea typeface="굴림" charset="-127"/>
              </a:rPr>
              <a:t>, </a:t>
            </a:r>
            <a:r>
              <a:rPr lang="ko-KR" altLang="en-US" sz="2000" dirty="0" smtClean="0">
                <a:ea typeface="굴림" charset="-127"/>
              </a:rPr>
              <a:t>프로젝트 참가 신청</a:t>
            </a:r>
            <a:endParaRPr lang="en-US" altLang="ko-KR" sz="2000" dirty="0" smtClean="0">
              <a:ea typeface="굴림" charset="-127"/>
            </a:endParaRPr>
          </a:p>
          <a:p>
            <a:pPr lvl="1"/>
            <a:endParaRPr lang="en-US" altLang="ko-KR" sz="2000" dirty="0" smtClean="0">
              <a:ea typeface="굴림" charset="-127"/>
            </a:endParaRPr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819884F-A533-462E-8923-591B3A2C59DF}" type="slidenum">
              <a:rPr lang="en-US" altLang="ko-KR"/>
              <a:pPr/>
              <a:t>19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latin typeface="+mn-ea"/>
                <a:ea typeface="+mn-ea"/>
              </a:rPr>
              <a:t>소개</a:t>
            </a:r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0"/>
          </a:xfrm>
        </p:spPr>
        <p:txBody>
          <a:bodyPr/>
          <a:lstStyle/>
          <a:p>
            <a:pPr eaLnBrk="1" hangingPunct="1"/>
            <a:r>
              <a:rPr lang="ko-KR" altLang="en-US" sz="2400" dirty="0" smtClean="0">
                <a:latin typeface="+mn-ea"/>
              </a:rPr>
              <a:t>성윤기</a:t>
            </a:r>
            <a:endParaRPr lang="en-US" altLang="ko-KR" sz="2400" dirty="0" smtClean="0">
              <a:latin typeface="+mn-ea"/>
            </a:endParaRPr>
          </a:p>
          <a:p>
            <a:pPr eaLnBrk="1" hangingPunct="1"/>
            <a:r>
              <a:rPr lang="ko-KR" altLang="en-US" sz="2400" dirty="0" smtClean="0">
                <a:latin typeface="+mn-ea"/>
              </a:rPr>
              <a:t>한국인터넷진흥원 </a:t>
            </a:r>
            <a:r>
              <a:rPr lang="en-US" altLang="ko-KR" sz="2400" dirty="0" smtClean="0">
                <a:latin typeface="+mn-ea"/>
              </a:rPr>
              <a:t>: 1999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9</a:t>
            </a:r>
            <a:r>
              <a:rPr lang="ko-KR" altLang="en-US" sz="2400" dirty="0" smtClean="0">
                <a:latin typeface="+mn-ea"/>
              </a:rPr>
              <a:t>월 </a:t>
            </a:r>
            <a:r>
              <a:rPr lang="en-US" altLang="ko-KR" sz="2400" dirty="0" smtClean="0">
                <a:latin typeface="+mn-ea"/>
              </a:rPr>
              <a:t>~ </a:t>
            </a:r>
            <a:r>
              <a:rPr lang="ko-KR" altLang="en-US" sz="2400" dirty="0" smtClean="0">
                <a:latin typeface="+mn-ea"/>
              </a:rPr>
              <a:t>현재</a:t>
            </a:r>
            <a:endParaRPr lang="en-US" altLang="ko-KR" sz="2400" dirty="0" smtClean="0">
              <a:latin typeface="+mn-ea"/>
            </a:endParaRPr>
          </a:p>
          <a:p>
            <a:pPr lvl="1" eaLnBrk="1" hangingPunct="1"/>
            <a:r>
              <a:rPr lang="en-US" altLang="ko-KR" sz="2000" dirty="0" smtClean="0">
                <a:latin typeface="+mn-ea"/>
              </a:rPr>
              <a:t>CC </a:t>
            </a:r>
            <a:r>
              <a:rPr lang="ko-KR" altLang="en-US" sz="2000" dirty="0" smtClean="0">
                <a:latin typeface="+mn-ea"/>
              </a:rPr>
              <a:t>보안성 평가</a:t>
            </a:r>
            <a:endParaRPr lang="en-US" altLang="ko-KR" sz="2000" dirty="0" smtClean="0">
              <a:latin typeface="+mn-ea"/>
            </a:endParaRPr>
          </a:p>
          <a:p>
            <a:pPr lvl="1" eaLnBrk="1" hangingPunct="1"/>
            <a:r>
              <a:rPr lang="en-US" altLang="ko-KR" sz="2000" dirty="0" smtClean="0">
                <a:latin typeface="+mn-ea"/>
              </a:rPr>
              <a:t>CMU </a:t>
            </a:r>
            <a:r>
              <a:rPr lang="ko-KR" altLang="en-US" sz="2000" dirty="0" smtClean="0">
                <a:latin typeface="+mn-ea"/>
              </a:rPr>
              <a:t>파견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침해사고 대응 시스템 개발</a:t>
            </a:r>
            <a:endParaRPr lang="en-US" altLang="ko-KR" sz="2000" dirty="0" smtClean="0">
              <a:latin typeface="+mn-ea"/>
            </a:endParaRPr>
          </a:p>
          <a:p>
            <a:pPr lvl="1" eaLnBrk="1" hangingPunct="1"/>
            <a:r>
              <a:rPr lang="ko-KR" altLang="en-US" sz="2000" dirty="0" smtClean="0">
                <a:latin typeface="+mn-ea"/>
              </a:rPr>
              <a:t>전자정부 보안성 강화 </a:t>
            </a:r>
            <a:r>
              <a:rPr lang="en-US" altLang="ko-KR" sz="2000" dirty="0" smtClean="0">
                <a:latin typeface="+mn-ea"/>
              </a:rPr>
              <a:t>: </a:t>
            </a:r>
          </a:p>
          <a:p>
            <a:pPr lvl="2" eaLnBrk="1" hangingPunct="1"/>
            <a:r>
              <a:rPr lang="ko-KR" altLang="en-US" sz="1600" dirty="0" smtClean="0">
                <a:latin typeface="+mn-ea"/>
              </a:rPr>
              <a:t>전자정부 웹 취약점 점검 기준 개발 및 점검</a:t>
            </a:r>
            <a:endParaRPr lang="en-US" altLang="ko-KR" sz="1600" dirty="0" smtClean="0">
              <a:latin typeface="+mn-ea"/>
            </a:endParaRPr>
          </a:p>
          <a:p>
            <a:pPr lvl="1" eaLnBrk="1" hangingPunct="1"/>
            <a:r>
              <a:rPr lang="ko-KR" altLang="en-US" sz="2000" dirty="0" smtClean="0">
                <a:latin typeface="+mn-ea"/>
              </a:rPr>
              <a:t>인터넷이용환경 개선 </a:t>
            </a:r>
            <a:r>
              <a:rPr lang="en-US" altLang="ko-KR" sz="2000" dirty="0" smtClean="0">
                <a:latin typeface="+mn-ea"/>
              </a:rPr>
              <a:t>:ActiveX </a:t>
            </a:r>
            <a:r>
              <a:rPr lang="ko-KR" altLang="en-US" sz="2000" dirty="0" smtClean="0">
                <a:latin typeface="+mn-ea"/>
              </a:rPr>
              <a:t>표준화</a:t>
            </a:r>
            <a:endParaRPr lang="en-US" altLang="ko-KR" sz="2000" dirty="0" smtClean="0">
              <a:latin typeface="+mn-ea"/>
            </a:endParaRPr>
          </a:p>
          <a:p>
            <a:pPr lvl="2" eaLnBrk="1" hangingPunct="1"/>
            <a:r>
              <a:rPr lang="ko-KR" altLang="en-US" sz="1600" dirty="0" smtClean="0">
                <a:latin typeface="+mn-ea"/>
              </a:rPr>
              <a:t>국내 </a:t>
            </a:r>
            <a:r>
              <a:rPr lang="en-US" altLang="ko-KR" sz="1600" dirty="0" smtClean="0">
                <a:latin typeface="+mn-ea"/>
              </a:rPr>
              <a:t>ActiveX </a:t>
            </a:r>
            <a:r>
              <a:rPr lang="ko-KR" altLang="en-US" sz="1600" dirty="0" smtClean="0">
                <a:latin typeface="+mn-ea"/>
              </a:rPr>
              <a:t>조사 및 표준화 가이드 개발</a:t>
            </a:r>
            <a:endParaRPr lang="en-US" altLang="ko-KR" sz="1600" dirty="0" smtClean="0">
              <a:latin typeface="+mn-ea"/>
            </a:endParaRPr>
          </a:p>
          <a:p>
            <a:pPr lvl="1" eaLnBrk="1" hangingPunct="1"/>
            <a:r>
              <a:rPr lang="ko-KR" altLang="en-US" sz="2000" dirty="0" smtClean="0">
                <a:latin typeface="+mn-ea"/>
              </a:rPr>
              <a:t>인터넷침해대응시스템 기반시설 </a:t>
            </a:r>
            <a:r>
              <a:rPr lang="ko-KR" altLang="en-US" sz="2000" dirty="0" smtClean="0">
                <a:latin typeface="+mn-ea"/>
              </a:rPr>
              <a:t>보안 등</a:t>
            </a:r>
            <a:endParaRPr lang="en-US" altLang="ko-KR" sz="2000" dirty="0" smtClean="0">
              <a:latin typeface="+mn-ea"/>
            </a:endParaRPr>
          </a:p>
          <a:p>
            <a:pPr lvl="1" eaLnBrk="1" hangingPunct="1"/>
            <a:endParaRPr lang="en-US" altLang="ko-KR" sz="2000" dirty="0" smtClean="0">
              <a:latin typeface="+mn-ea"/>
            </a:endParaRPr>
          </a:p>
          <a:p>
            <a:pPr eaLnBrk="1" hangingPunct="1"/>
            <a:r>
              <a:rPr lang="en-US" altLang="ko-KR" sz="2400" dirty="0" smtClean="0">
                <a:latin typeface="+mn-ea"/>
              </a:rPr>
              <a:t>OWASP </a:t>
            </a:r>
            <a:r>
              <a:rPr lang="ko-KR" altLang="en-US" sz="2400" dirty="0" smtClean="0">
                <a:latin typeface="+mn-ea"/>
              </a:rPr>
              <a:t>한국 </a:t>
            </a:r>
            <a:r>
              <a:rPr lang="ko-KR" altLang="en-US" sz="2400" dirty="0" err="1" smtClean="0">
                <a:latin typeface="+mn-ea"/>
              </a:rPr>
              <a:t>챕터</a:t>
            </a:r>
            <a:r>
              <a:rPr lang="ko-KR" altLang="en-US" sz="2400" dirty="0" smtClean="0">
                <a:latin typeface="+mn-ea"/>
              </a:rPr>
              <a:t> 리더</a:t>
            </a:r>
            <a:r>
              <a:rPr lang="en-US" altLang="ko-KR" sz="2400" dirty="0" smtClean="0">
                <a:latin typeface="+mn-ea"/>
              </a:rPr>
              <a:t> : 2011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~ </a:t>
            </a:r>
            <a:r>
              <a:rPr lang="ko-KR" altLang="en-US" sz="2400" dirty="0" smtClean="0">
                <a:latin typeface="+mn-ea"/>
              </a:rPr>
              <a:t>현재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ECDA229-8264-49AF-8A30-36103225C4CC}" type="slidenum">
              <a:rPr lang="en-US" altLang="ko-KR">
                <a:latin typeface="+mn-ea"/>
              </a:rPr>
              <a:pPr/>
              <a:t>2</a:t>
            </a:fld>
            <a:endParaRPr lang="en-US" altLang="ko-KR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28625" y="224287"/>
          <a:ext cx="8472488" cy="6389320"/>
        </p:xfrm>
        <a:graphic>
          <a:graphicData uri="http://schemas.openxmlformats.org/drawingml/2006/table">
            <a:tbl>
              <a:tblPr/>
              <a:tblGrid>
                <a:gridCol w="2579534"/>
                <a:gridCol w="1831101"/>
                <a:gridCol w="1831101"/>
                <a:gridCol w="2230752"/>
              </a:tblGrid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 dirty="0">
                          <a:latin typeface="arial"/>
                        </a:rPr>
                        <a:t>Code/Tools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latin typeface="arial"/>
                        </a:rPr>
                        <a:t>Maturity Level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latin typeface="arial"/>
                        </a:rPr>
                        <a:t>Programming language written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 dirty="0">
                          <a:latin typeface="arial"/>
                        </a:rPr>
                        <a:t>Keywords/short description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004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1">
                          <a:latin typeface="arial"/>
                        </a:rPr>
                        <a:t>Vulnerable Websites/Vulnerability training apps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WebGoat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Vulnerabilities Java Learning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WebGoatPHP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PHP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Vulnerabilities learning PHP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u="sng">
                          <a:solidFill>
                            <a:srgbClr val="1155CC"/>
                          </a:solidFill>
                          <a:latin typeface="arial"/>
                          <a:hlinkClick r:id="rId2"/>
                        </a:rPr>
                        <a:t>WebGoat.NET</a:t>
                      </a:r>
                      <a:endParaRPr lang="en-US" sz="600" u="sng">
                        <a:solidFill>
                          <a:srgbClr val="1155CC"/>
                        </a:solidFill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.NET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Vulnerabilities learning .NET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Hackademic ChallengesProject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Vulnerabilities Java Learning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Security Shepherd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Vulnerabilities Java Learning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iGoat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Objective C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Vulnerabilties Android Mobile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Bricks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PHP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Vulnerabilities learning PHP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Mutillidae 2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PHP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Vulnerabilty app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SeraphimDroid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Vulnerabilties Android Mobile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Node js Goat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Javascript/Node.js framework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Vulnerabilities Node.js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Faux Bank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ASP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Vulnerabilities Banking app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1">
                          <a:latin typeface="arial"/>
                        </a:rPr>
                        <a:t>Pen testing tools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Zed Attack Proxy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Flagship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attack proxy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OWTF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Flagship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JavaScript/HTML/CSS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attack application layer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O-Saft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Perl/Command line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verification SSL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Web Testing EnvironmentProject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Flagship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Virtual Machine with multiple owasp tools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testing framework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EnDe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Javascript/HTML/CSS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Decoder Encoder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Dependency Check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Flagship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 plugin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Control vulnerabilities dependencies in libraries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Passfault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PHP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Password weaknesses crack control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Xenotix XSS Exploit Framework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Javascript/HTML/CSS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XSS attacks testing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Mantra Security Framework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Distribution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testing framework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Mantra OS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Attack Platform OS Ubuntu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Attack platform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Bywaf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Python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Attack Web layer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NINJA PingU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C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Ping Utility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SQLiX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Perl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Scanner Attacks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/>
                      </a:r>
                      <a:br>
                        <a:rPr lang="en-US" sz="600">
                          <a:latin typeface="arial"/>
                        </a:rPr>
                      </a:br>
                      <a:r>
                        <a:rPr lang="en-US" sz="600">
                          <a:latin typeface="arial"/>
                        </a:rPr>
                        <a:t>OWASP Pyttacker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Python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Reporting pen testing results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HTTP POST Tool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C++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Load testing web application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Rainbow Maker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Python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Crack hashes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Wapiti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Python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Web Vulnerability Scanner attack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Droid10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Android web vulnerability scanner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Droid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Android web vulnerability scanner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1">
                          <a:latin typeface="arial"/>
                        </a:rPr>
                        <a:t>Static Analysis Tools/Libraries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O2 Platform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.NET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Static analysis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Dependency Track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Track code vulnerabilities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WAP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PHP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Static analysis/Protection agains attacks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SonarQube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 plugins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Static Analysis check vulnerabilities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1">
                          <a:latin typeface="arial"/>
                        </a:rPr>
                        <a:t>Dependency check in libraries - tools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WebGoat Benchmark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Track code vulnerabilities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Python Security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Python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Code analysis Python libraries vulnerabilities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Encoder Comparison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Javascript/HTML/CSS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Encoder ASCII ESAPI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JSEC CVE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Common vulnerabilities check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1">
                          <a:latin typeface="arial"/>
                        </a:rPr>
                        <a:t>Protection against vulnerabilties -Sanitizer tools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Java HTML Sanitizer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Sanitizer Input validation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WebSpa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Port knocking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004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1">
                          <a:latin typeface="arial"/>
                        </a:rPr>
                        <a:t>Protection against vulnerabilties - Security code libraries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ModSecurity Core Rule SetProject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Flagship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Configuration files Apache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Mod security Apache rules Web Firewall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CSRFGuard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Flagship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 library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Protection against CRSF attacks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AppSensor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Flagship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 library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Protection vulnerabilities Secure development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Enterprise Security API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 library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Protection vulnerabilities Secure development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Java Encoder ProjectThumbsup.png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 library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Protection vulnerabilities Secure development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Java File I/O Security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 library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Protection vulnerabilities Secure development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iMAS - iOS Mobile Application Security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Objective C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600">
                          <a:latin typeface="arial"/>
                        </a:rPr>
                        <a:t>IOS mobile Sanitise code Protection vulnerabilities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PHP Security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PHP library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Protection vulnerabilities Secure development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File Format Validation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BIL language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Check file validation format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Security Logging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 library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Reporting logging security issues/events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PHPRBAC Project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PHP library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Role Based Access Control Library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77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1">
                          <a:latin typeface="arial"/>
                        </a:rPr>
                        <a:t>Software Testing and Development tools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Secure TDD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.NET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Test driven development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XSecurity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Objective C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IOS secure development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ASIDE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Java/PHP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Secure development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Code Pulse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LAB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.NET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Code Coverage revision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1">
                          <a:latin typeface="arial"/>
                        </a:rPr>
                        <a:t>Forensic analysis tools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>
                        <a:latin typeface="arial"/>
                      </a:endParaRP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39550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OWASP iOSForensic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Incubator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latin typeface="arial"/>
                        </a:rPr>
                        <a:t>Python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dirty="0">
                          <a:latin typeface="arial"/>
                        </a:rPr>
                        <a:t>IOS Forensic analysis</a:t>
                      </a:r>
                    </a:p>
                  </a:txBody>
                  <a:tcPr marL="3617" marR="3617" marT="2412" marB="241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rPr>
              <a:t/>
            </a:r>
            <a:br>
              <a:rPr kumimoji="1" lang="ko-KR" altLang="ko-KR" sz="900" b="0" i="0" u="none" strike="noStrike" cap="none" normalizeH="0" baseline="0" smtClean="0">
                <a:ln>
                  <a:noFill/>
                </a:ln>
                <a:solidFill>
                  <a:srgbClr val="222222"/>
                </a:solidFill>
                <a:effectLst/>
                <a:latin typeface="Arial" pitchFamily="34" charset="0"/>
                <a:ea typeface="굴림" pitchFamily="50" charset="-127"/>
                <a:cs typeface="Arial" pitchFamily="34" charset="0"/>
              </a:rPr>
            </a:br>
            <a:endParaRPr kumimoji="1" lang="ko-KR" altLang="ko-KR" sz="900" b="0" i="0" u="none" strike="noStrike" cap="none" normalizeH="0" baseline="0" smtClean="0">
              <a:ln>
                <a:noFill/>
              </a:ln>
              <a:solidFill>
                <a:srgbClr val="222222"/>
              </a:solidFill>
              <a:effectLst/>
              <a:latin typeface="Arial" pitchFamily="34" charset="0"/>
              <a:ea typeface="굴림" pitchFamily="50" charset="-127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</a:t>
            </a:r>
          </a:p>
        </p:txBody>
      </p:sp>
      <p:sp>
        <p:nvSpPr>
          <p:cNvPr id="2253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4D983F8-BB92-42C8-A89A-BCB3C5111896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22532" name="타원 4"/>
          <p:cNvSpPr>
            <a:spLocks noChangeArrowheads="1"/>
          </p:cNvSpPr>
          <p:nvPr/>
        </p:nvSpPr>
        <p:spPr bwMode="auto">
          <a:xfrm>
            <a:off x="3821113" y="3027363"/>
            <a:ext cx="1905000" cy="13716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altLang="ko-KR" sz="2400" b="1">
                <a:ea typeface="굴림" charset="-127"/>
              </a:rPr>
              <a:t>OWASP</a:t>
            </a:r>
          </a:p>
          <a:p>
            <a:pPr algn="ctr" eaLnBrk="1" hangingPunct="1"/>
            <a:r>
              <a:rPr lang="en-US" altLang="ko-KR" sz="2400" b="1">
                <a:ea typeface="굴림" charset="-127"/>
              </a:rPr>
              <a:t>Top 10</a:t>
            </a:r>
            <a:endParaRPr lang="ko-KR" altLang="en-US" sz="2400" b="1">
              <a:ea typeface="굴림" charset="-127"/>
            </a:endParaRPr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539750" y="1565275"/>
            <a:ext cx="34988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ko-KR" altLang="en-US" b="1">
                <a:solidFill>
                  <a:schemeClr val="tx2"/>
                </a:solidFill>
                <a:latin typeface="Tahoma" pitchFamily="34" charset="0"/>
                <a:ea typeface="굴림" charset="-127"/>
              </a:rPr>
              <a:t>코드</a:t>
            </a:r>
            <a:endParaRPr lang="en-US" altLang="ko-KR" b="1">
              <a:solidFill>
                <a:schemeClr val="tx2"/>
              </a:solidFill>
              <a:latin typeface="Tahoma" pitchFamily="34" charset="0"/>
              <a:ea typeface="굴림" charset="-127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ko-KR" sz="1600">
                <a:ea typeface="굴림" charset="-127"/>
              </a:rPr>
              <a:t> AntiSamy Project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ko-KR" sz="1600">
                <a:ea typeface="굴림" charset="-127"/>
              </a:rPr>
              <a:t> ESAPI - Enterprise Security API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ko-KR" sz="1600">
                <a:ea typeface="굴림" charset="-127"/>
              </a:rPr>
              <a:t> OWASP Java Encoder 1.1.1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ko-KR" sz="1600">
                <a:ea typeface="굴림" charset="-127"/>
              </a:rPr>
              <a:t> ModSecurity - Core Rule Set Project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ko-KR" sz="1600">
                <a:ea typeface="굴림" charset="-127"/>
              </a:rPr>
              <a:t> CSRFGuard Project</a:t>
            </a:r>
          </a:p>
        </p:txBody>
      </p:sp>
      <p:sp>
        <p:nvSpPr>
          <p:cNvPr id="22534" name="직사각형 6"/>
          <p:cNvSpPr>
            <a:spLocks noChangeArrowheads="1"/>
          </p:cNvSpPr>
          <p:nvPr/>
        </p:nvSpPr>
        <p:spPr bwMode="auto">
          <a:xfrm>
            <a:off x="5156200" y="1560513"/>
            <a:ext cx="3886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ko-KR" altLang="en-US" b="1">
                <a:solidFill>
                  <a:schemeClr val="tx2"/>
                </a:solidFill>
                <a:latin typeface="Tahoma" pitchFamily="34" charset="0"/>
                <a:ea typeface="굴림" charset="-127"/>
              </a:rPr>
              <a:t>오픈소스 도구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>
                <a:ea typeface="굴림" charset="-127"/>
              </a:rPr>
              <a:t> ZAP(Zed Attack Proxy)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>
                <a:ea typeface="굴림" charset="-127"/>
              </a:rPr>
              <a:t> WebGoat</a:t>
            </a:r>
            <a:endParaRPr lang="en-US" altLang="ko-KR">
              <a:ea typeface="굴림" charset="-127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ko-KR">
                <a:ea typeface="굴림" charset="-127"/>
              </a:rPr>
              <a:t> BWA(Broken Web Application)</a:t>
            </a:r>
            <a:endParaRPr lang="ko-KR" altLang="en-US">
              <a:ea typeface="굴림" charset="-127"/>
            </a:endParaRPr>
          </a:p>
        </p:txBody>
      </p:sp>
      <p:sp>
        <p:nvSpPr>
          <p:cNvPr id="22535" name="직사각형 7"/>
          <p:cNvSpPr>
            <a:spLocks noChangeArrowheads="1"/>
          </p:cNvSpPr>
          <p:nvPr/>
        </p:nvSpPr>
        <p:spPr bwMode="auto">
          <a:xfrm>
            <a:off x="590550" y="4383088"/>
            <a:ext cx="5410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ko-KR" altLang="en-US" b="1">
                <a:solidFill>
                  <a:schemeClr val="tx2"/>
                </a:solidFill>
                <a:latin typeface="Tahoma" pitchFamily="34" charset="0"/>
                <a:ea typeface="굴림" charset="-127"/>
              </a:rPr>
              <a:t>문서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>
                <a:ea typeface="굴림" charset="-127"/>
              </a:rPr>
              <a:t> ASVS - Application Security Verification Standard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>
                <a:ea typeface="굴림" charset="-127"/>
              </a:rPr>
              <a:t> Code Review Guide</a:t>
            </a:r>
            <a:endParaRPr lang="en-US" altLang="ko-KR">
              <a:ea typeface="굴림" charset="-127"/>
            </a:endParaRPr>
          </a:p>
          <a:p>
            <a:pPr eaLnBrk="1" hangingPunct="1">
              <a:buFont typeface="Arial" charset="0"/>
              <a:buChar char="•"/>
            </a:pPr>
            <a:r>
              <a:rPr lang="ko-KR" altLang="en-US">
                <a:ea typeface="굴림" charset="-127"/>
              </a:rPr>
              <a:t> Testing Guide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>
                <a:ea typeface="굴림" charset="-127"/>
              </a:rPr>
              <a:t> Development Guide Project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>
                <a:ea typeface="굴림" charset="-127"/>
              </a:rPr>
              <a:t> Secure Coding Practices - Quick Reference Guide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>
                <a:ea typeface="굴림" charset="-127"/>
              </a:rPr>
              <a:t> </a:t>
            </a:r>
            <a:r>
              <a:rPr lang="en-US" altLang="ko-KR">
                <a:ea typeface="굴림" charset="-127"/>
              </a:rPr>
              <a:t>O</a:t>
            </a:r>
            <a:r>
              <a:rPr lang="ko-KR" altLang="en-US">
                <a:ea typeface="굴림" charset="-127"/>
              </a:rPr>
              <a:t>penSAMM - Software Assurance Maturity Model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Top 10</a:t>
            </a:r>
            <a:endParaRPr lang="ko-KR" altLang="en-US" smtClean="0">
              <a:ea typeface="굴림" charset="-127"/>
            </a:endParaRPr>
          </a:p>
        </p:txBody>
      </p:sp>
      <p:sp>
        <p:nvSpPr>
          <p:cNvPr id="2355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6D3D214-C047-4CE8-A817-3B7486C32877}" type="slidenum">
              <a:rPr lang="en-US" altLang="ko-KR"/>
              <a:pPr/>
              <a:t>22</a:t>
            </a:fld>
            <a:endParaRPr lang="en-US" altLang="ko-KR"/>
          </a:p>
        </p:txBody>
      </p:sp>
      <p:pic>
        <p:nvPicPr>
          <p:cNvPr id="23556" name="tabl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688" y="1728788"/>
            <a:ext cx="8342312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Box 2"/>
          <p:cNvSpPr txBox="1">
            <a:spLocks noChangeArrowheads="1"/>
          </p:cNvSpPr>
          <p:nvPr/>
        </p:nvSpPr>
        <p:spPr bwMode="auto">
          <a:xfrm>
            <a:off x="457200" y="1219200"/>
            <a:ext cx="6858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ko-KR" altLang="en-US" b="1">
                <a:solidFill>
                  <a:schemeClr val="tx2"/>
                </a:solidFill>
                <a:latin typeface="Tahoma" pitchFamily="34" charset="0"/>
                <a:ea typeface="굴림" charset="-127"/>
              </a:rPr>
              <a:t>기초적인 웹 애플리케이션 보안 위험 및 조치방법 요약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코드</a:t>
            </a:r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en-US" altLang="ko-KR" sz="2400" smtClean="0">
                <a:ea typeface="굴림" charset="-127"/>
                <a:hlinkClick r:id="rId2"/>
              </a:rPr>
              <a:t>AntiSamy Project </a:t>
            </a:r>
            <a:endParaRPr lang="en-US" altLang="ko-KR" sz="24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z="2000" smtClean="0">
                <a:ea typeface="굴림" charset="-127"/>
              </a:rPr>
              <a:t>HTML, CSS, JS </a:t>
            </a:r>
            <a:r>
              <a:rPr lang="ko-KR" altLang="en-US" sz="2000" smtClean="0">
                <a:ea typeface="굴림" charset="-127"/>
              </a:rPr>
              <a:t>필터링하는 라이브러리 </a:t>
            </a:r>
            <a:r>
              <a:rPr lang="en-US" altLang="ko-KR" sz="2000" smtClean="0">
                <a:ea typeface="굴림" charset="-127"/>
              </a:rPr>
              <a:t>API</a:t>
            </a: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사용자 입력 값을 필터링 해줌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정책에 따라 필터링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악성</a:t>
            </a:r>
            <a:r>
              <a:rPr lang="en-US" altLang="ko-KR" sz="2000" smtClean="0">
                <a:ea typeface="굴림" charset="-127"/>
              </a:rPr>
              <a:t> HTML, CSS </a:t>
            </a:r>
            <a:r>
              <a:rPr lang="ko-KR" altLang="en-US" sz="2000" smtClean="0">
                <a:ea typeface="굴림" charset="-127"/>
              </a:rPr>
              <a:t>및</a:t>
            </a:r>
            <a:r>
              <a:rPr lang="en-US" altLang="ko-KR" sz="2000" smtClean="0">
                <a:ea typeface="굴림" charset="-127"/>
              </a:rPr>
              <a:t> JavaScript </a:t>
            </a:r>
            <a:r>
              <a:rPr lang="ko-KR" altLang="en-US" sz="2000" smtClean="0">
                <a:ea typeface="굴림" charset="-127"/>
              </a:rPr>
              <a:t>필터링</a:t>
            </a:r>
            <a:endParaRPr lang="en-US" altLang="ko-KR" sz="2000" smtClean="0">
              <a:ea typeface="굴림" charset="-127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ko-KR" sz="2400" smtClean="0">
                <a:ea typeface="굴림" charset="-127"/>
                <a:hlinkClick r:id="rId3"/>
              </a:rPr>
              <a:t>ESAPI - Enterprise Security API</a:t>
            </a:r>
            <a:endParaRPr lang="en-US" altLang="ko-KR" sz="24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z="2000" smtClean="0">
                <a:ea typeface="굴림" charset="-127"/>
              </a:rPr>
              <a:t>XSS, SQL</a:t>
            </a:r>
            <a:r>
              <a:rPr lang="ko-KR" altLang="en-US" sz="2000" smtClean="0">
                <a:ea typeface="굴림" charset="-127"/>
              </a:rPr>
              <a:t>인젝션 등의 취약점을 방어할 수 있는 라이브러리</a:t>
            </a:r>
            <a:r>
              <a:rPr lang="en-US" altLang="ko-KR" sz="2000" smtClean="0">
                <a:ea typeface="굴림" charset="-127"/>
              </a:rPr>
              <a:t>(API)</a:t>
            </a: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z="2000" smtClean="0">
                <a:ea typeface="굴림" charset="-127"/>
              </a:rPr>
              <a:t>Java, .NET, PHP, Classic ASP, Python, </a:t>
            </a:r>
            <a:r>
              <a:rPr lang="ko-KR" altLang="en-US" sz="2000" smtClean="0">
                <a:ea typeface="굴림" charset="-127"/>
              </a:rPr>
              <a:t>및 </a:t>
            </a:r>
            <a:r>
              <a:rPr lang="en-US" altLang="ko-KR" sz="2000" smtClean="0">
                <a:ea typeface="굴림" charset="-127"/>
              </a:rPr>
              <a:t>Cold Fusion</a:t>
            </a:r>
            <a:r>
              <a:rPr lang="ko-KR" altLang="en-US" sz="2000" smtClean="0">
                <a:ea typeface="굴림" charset="-127"/>
              </a:rPr>
              <a:t> </a:t>
            </a:r>
            <a:endParaRPr lang="en-US" altLang="ko-KR" sz="2000" smtClean="0">
              <a:ea typeface="굴림" charset="-127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ko-KR" sz="2400" smtClean="0">
                <a:ea typeface="굴림" charset="-127"/>
                <a:hlinkClick r:id="rId4"/>
              </a:rPr>
              <a:t>OWASP Java Encoder 1.1.1</a:t>
            </a:r>
            <a:endParaRPr lang="en-US" altLang="ko-KR" sz="24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z="2000" smtClean="0">
                <a:ea typeface="굴림" charset="-127"/>
              </a:rPr>
              <a:t>XSS </a:t>
            </a:r>
            <a:r>
              <a:rPr lang="ko-KR" altLang="en-US" sz="2000" smtClean="0">
                <a:ea typeface="굴림" charset="-127"/>
              </a:rPr>
              <a:t>취약점을 방어할 수 있는 클래스</a:t>
            </a:r>
            <a:r>
              <a:rPr lang="en-US" altLang="ko-KR" sz="2000" smtClean="0">
                <a:ea typeface="굴림" charset="-127"/>
              </a:rPr>
              <a:t>(Java 1.5+ </a:t>
            </a:r>
            <a:r>
              <a:rPr lang="ko-KR" altLang="en-US" sz="2000" smtClean="0">
                <a:ea typeface="굴림" charset="-127"/>
              </a:rPr>
              <a:t>적용</a:t>
            </a:r>
            <a:r>
              <a:rPr lang="en-US" altLang="ko-KR" sz="2000" smtClean="0">
                <a:ea typeface="굴림" charset="-127"/>
              </a:rPr>
              <a:t>)</a:t>
            </a:r>
            <a:endParaRPr lang="en-US" altLang="ko-KR" sz="2000" smtClean="0">
              <a:ea typeface="굴림" charset="-127"/>
              <a:hlinkClick r:id="rId5"/>
            </a:endParaRPr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51AC6B6-2EF1-4B7F-AF9A-F410F5907F3D}" type="slidenum">
              <a:rPr lang="en-US" altLang="ko-KR"/>
              <a:pPr/>
              <a:t>23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코드</a:t>
            </a:r>
          </a:p>
        </p:txBody>
      </p:sp>
      <p:sp>
        <p:nvSpPr>
          <p:cNvPr id="25603" name="내용 개체 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en-US" altLang="ko-KR" sz="2400" smtClean="0">
                <a:ea typeface="굴림" charset="-127"/>
                <a:hlinkClick r:id="rId2"/>
              </a:rPr>
              <a:t>ModSecurity - Core Rule Set Project</a:t>
            </a:r>
            <a:endParaRPr lang="en-US" altLang="ko-KR" sz="24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웹 애플리케이션 공격 탐지 규칙 집합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z="2000" smtClean="0">
                <a:ea typeface="굴림" charset="-127"/>
              </a:rPr>
              <a:t>WAF </a:t>
            </a:r>
            <a:r>
              <a:rPr lang="ko-KR" altLang="en-US" sz="2000" smtClean="0">
                <a:ea typeface="굴림" charset="-127"/>
              </a:rPr>
              <a:t>엔진으로 아파치</a:t>
            </a:r>
            <a:r>
              <a:rPr lang="en-US" altLang="ko-KR" sz="2000" smtClean="0">
                <a:ea typeface="굴림" charset="-127"/>
              </a:rPr>
              <a:t>(Apache)</a:t>
            </a:r>
            <a:r>
              <a:rPr lang="ko-KR" altLang="en-US" sz="2000" smtClean="0">
                <a:ea typeface="굴림" charset="-127"/>
              </a:rPr>
              <a:t> 웹 서버 모듈</a:t>
            </a:r>
            <a:endParaRPr lang="en-US" altLang="ko-KR" smtClean="0">
              <a:ea typeface="굴림" charset="-127"/>
              <a:hlinkClick r:id="rId3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ko-KR" sz="2400" smtClean="0">
                <a:ea typeface="굴림" charset="-127"/>
                <a:hlinkClick r:id="rId3"/>
              </a:rPr>
              <a:t>CSRFGuard Project</a:t>
            </a:r>
            <a:endParaRPr lang="en-US" altLang="ko-KR" sz="24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z="2000" smtClean="0">
                <a:ea typeface="굴림" charset="-127"/>
              </a:rPr>
              <a:t>CSRF </a:t>
            </a:r>
            <a:r>
              <a:rPr lang="ko-KR" altLang="en-US" sz="2000" smtClean="0">
                <a:ea typeface="굴림" charset="-127"/>
              </a:rPr>
              <a:t>공격 위험을 예방하는 라이브러리</a:t>
            </a:r>
            <a:endParaRPr lang="ko-KR" altLang="en-US" smtClean="0">
              <a:ea typeface="굴림" charset="-127"/>
            </a:endParaRPr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79D6A2F-78FA-490B-977E-47B9FF2A70B2}" type="slidenum">
              <a:rPr lang="en-US" altLang="ko-KR"/>
              <a:pPr/>
              <a:t>24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오픈소스 도구</a:t>
            </a:r>
          </a:p>
        </p:txBody>
      </p:sp>
      <p:sp>
        <p:nvSpPr>
          <p:cNvPr id="26627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ko-KR" altLang="en-US" smtClean="0">
                <a:ea typeface="굴림" charset="-127"/>
                <a:hlinkClick r:id="rId2"/>
              </a:rPr>
              <a:t>ZAP(Zed Attack Proxy)</a:t>
            </a:r>
            <a:endParaRPr lang="en-US" altLang="ko-KR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mtClean="0">
                <a:ea typeface="굴림" charset="-127"/>
              </a:rPr>
              <a:t>웹 애플리케이션 취약점 점검 프록시 도구</a:t>
            </a:r>
            <a:endParaRPr lang="en-US" altLang="ko-KR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mtClean="0">
                <a:ea typeface="굴림" charset="-127"/>
              </a:rPr>
              <a:t>2.3.1 </a:t>
            </a:r>
            <a:r>
              <a:rPr lang="ko-KR" altLang="en-US" smtClean="0">
                <a:ea typeface="굴림" charset="-127"/>
              </a:rPr>
              <a:t>버전 출시</a:t>
            </a:r>
            <a:endParaRPr lang="en-US" altLang="ko-KR" smtClean="0">
              <a:ea typeface="굴림" charset="-127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ko-KR" altLang="en-US" smtClean="0">
                <a:ea typeface="굴림" charset="-127"/>
                <a:hlinkClick r:id="rId2"/>
              </a:rPr>
              <a:t>WebGoat</a:t>
            </a:r>
            <a:endParaRPr lang="en-US" altLang="ko-KR" smtClean="0">
              <a:ea typeface="굴림" charset="-127"/>
            </a:endParaRPr>
          </a:p>
          <a:p>
            <a:pPr marL="685800" lvl="2" eaLnBrk="1" hangingPunct="1">
              <a:buFont typeface="Arial" charset="0"/>
              <a:buChar char="•"/>
            </a:pPr>
            <a:r>
              <a:rPr lang="ko-KR" altLang="en-US" sz="2400" smtClean="0">
                <a:ea typeface="굴림" charset="-127"/>
              </a:rPr>
              <a:t>고의적으로 만든 시험</a:t>
            </a:r>
            <a:r>
              <a:rPr lang="en-US" altLang="ko-KR" sz="2400" smtClean="0">
                <a:ea typeface="굴림" charset="-127"/>
              </a:rPr>
              <a:t>/</a:t>
            </a:r>
            <a:r>
              <a:rPr lang="ko-KR" altLang="en-US" sz="2400" smtClean="0">
                <a:ea typeface="굴림" charset="-127"/>
              </a:rPr>
              <a:t>교육을 위한 취약한 웹 애플리케이션</a:t>
            </a:r>
            <a:endParaRPr lang="en-US" altLang="ko-KR" sz="2400" smtClean="0">
              <a:ea typeface="굴림" charset="-127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en-US" altLang="ko-KR" smtClean="0">
                <a:ea typeface="굴림" charset="-127"/>
                <a:hlinkClick r:id="rId3"/>
              </a:rPr>
              <a:t>Broken Web Applications(BWA)</a:t>
            </a:r>
            <a:endParaRPr lang="en-US" altLang="ko-KR" smtClean="0">
              <a:ea typeface="굴림" charset="-127"/>
            </a:endParaRPr>
          </a:p>
          <a:p>
            <a:pPr marL="685800" lvl="1" eaLnBrk="1" hangingPunct="1"/>
            <a:r>
              <a:rPr lang="ko-KR" altLang="en-US" smtClean="0">
                <a:ea typeface="굴림" charset="-127"/>
              </a:rPr>
              <a:t>알려진 취약점이 있는 애플리케이션을 운영하는 가상머신</a:t>
            </a:r>
            <a:r>
              <a:rPr lang="en-US" altLang="ko-KR" smtClean="0">
                <a:ea typeface="굴림" charset="-127"/>
              </a:rPr>
              <a:t>(VM)</a:t>
            </a:r>
          </a:p>
          <a:p>
            <a:pPr marL="685800" lvl="1" eaLnBrk="1" hangingPunct="1"/>
            <a:r>
              <a:rPr lang="en-US" altLang="ko-KR" smtClean="0">
                <a:ea typeface="굴림" charset="-127"/>
              </a:rPr>
              <a:t>1.1.1 </a:t>
            </a:r>
            <a:r>
              <a:rPr lang="ko-KR" altLang="en-US" smtClean="0">
                <a:ea typeface="굴림" charset="-127"/>
              </a:rPr>
              <a:t>버전 출시</a:t>
            </a:r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F65C448-71C9-416C-9B52-31EE249A57F8}" type="slidenum">
              <a:rPr lang="en-US" altLang="ko-KR"/>
              <a:pPr/>
              <a:t>25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문서</a:t>
            </a:r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ko-KR" altLang="en-US" smtClean="0">
                <a:ea typeface="굴림" charset="-127"/>
                <a:hlinkClick r:id="rId3"/>
              </a:rPr>
              <a:t>ASVS </a:t>
            </a:r>
            <a:r>
              <a:rPr lang="en-US" altLang="ko-KR" smtClean="0">
                <a:ea typeface="굴림" charset="-127"/>
                <a:hlinkClick r:id="rId3"/>
              </a:rPr>
              <a:t>(</a:t>
            </a:r>
            <a:r>
              <a:rPr lang="ko-KR" altLang="en-US" smtClean="0">
                <a:ea typeface="굴림" charset="-127"/>
                <a:hlinkClick r:id="rId3"/>
              </a:rPr>
              <a:t>Application Security Verification Standard</a:t>
            </a:r>
            <a:r>
              <a:rPr lang="en-US" altLang="ko-KR" smtClean="0">
                <a:ea typeface="굴림" charset="-127"/>
                <a:hlinkClick r:id="rId3"/>
              </a:rPr>
              <a:t>)</a:t>
            </a:r>
            <a:endParaRPr lang="ko-KR" altLang="en-US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mtClean="0">
                <a:ea typeface="굴림" charset="-127"/>
              </a:rPr>
              <a:t>애플케이션 보안 검증 표준</a:t>
            </a:r>
            <a:r>
              <a:rPr lang="en-US" altLang="ko-KR" smtClean="0">
                <a:ea typeface="굴림" charset="-127"/>
              </a:rPr>
              <a:t> : </a:t>
            </a:r>
            <a:r>
              <a:rPr lang="ko-KR" altLang="en-US" smtClean="0">
                <a:ea typeface="굴림" charset="-127"/>
              </a:rPr>
              <a:t>시험</a:t>
            </a:r>
            <a:r>
              <a:rPr lang="en-US" altLang="ko-KR" smtClean="0">
                <a:ea typeface="굴림" charset="-127"/>
              </a:rPr>
              <a:t>, </a:t>
            </a:r>
            <a:r>
              <a:rPr lang="ko-KR" altLang="en-US" smtClean="0">
                <a:ea typeface="굴림" charset="-127"/>
              </a:rPr>
              <a:t>검증 단계</a:t>
            </a:r>
            <a:endParaRPr lang="en-US" altLang="ko-KR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mtClean="0">
                <a:ea typeface="굴림" charset="-127"/>
              </a:rPr>
              <a:t>4</a:t>
            </a:r>
            <a:r>
              <a:rPr lang="ko-KR" altLang="en-US" smtClean="0">
                <a:ea typeface="굴림" charset="-127"/>
              </a:rPr>
              <a:t>단계 인증 </a:t>
            </a:r>
            <a:r>
              <a:rPr lang="en-US" altLang="ko-KR" smtClean="0">
                <a:ea typeface="굴림" charset="-127"/>
              </a:rPr>
              <a:t>: </a:t>
            </a:r>
            <a:r>
              <a:rPr lang="ko-KR" altLang="en-US" smtClean="0">
                <a:ea typeface="굴림" charset="-127"/>
              </a:rPr>
              <a:t>레벨 </a:t>
            </a:r>
            <a:r>
              <a:rPr lang="en-US" altLang="ko-KR" smtClean="0">
                <a:ea typeface="굴림" charset="-127"/>
              </a:rPr>
              <a:t>0, </a:t>
            </a:r>
            <a:r>
              <a:rPr lang="ko-KR" altLang="en-US" smtClean="0">
                <a:ea typeface="굴림" charset="-127"/>
              </a:rPr>
              <a:t>레벨 </a:t>
            </a:r>
            <a:r>
              <a:rPr lang="en-US" altLang="ko-KR" smtClean="0">
                <a:ea typeface="굴림" charset="-127"/>
              </a:rPr>
              <a:t>1, </a:t>
            </a:r>
            <a:r>
              <a:rPr lang="ko-KR" altLang="en-US" smtClean="0">
                <a:ea typeface="굴림" charset="-127"/>
              </a:rPr>
              <a:t>레벨 </a:t>
            </a:r>
            <a:r>
              <a:rPr lang="en-US" altLang="ko-KR" smtClean="0">
                <a:ea typeface="굴림" charset="-127"/>
              </a:rPr>
              <a:t>2, </a:t>
            </a:r>
            <a:r>
              <a:rPr lang="ko-KR" altLang="en-US" smtClean="0">
                <a:ea typeface="굴림" charset="-127"/>
              </a:rPr>
              <a:t>레벨 </a:t>
            </a:r>
            <a:r>
              <a:rPr lang="en-US" altLang="ko-KR" smtClean="0">
                <a:ea typeface="굴림" charset="-127"/>
              </a:rPr>
              <a:t>3</a:t>
            </a:r>
          </a:p>
          <a:p>
            <a:pPr marL="685800" lvl="1" eaLnBrk="1" hangingPunct="1"/>
            <a:r>
              <a:rPr lang="ko-KR" altLang="en-US" smtClean="0">
                <a:ea typeface="굴림" charset="-127"/>
              </a:rPr>
              <a:t>레벨</a:t>
            </a:r>
            <a:r>
              <a:rPr lang="en-US" altLang="ko-KR" smtClean="0">
                <a:ea typeface="굴림" charset="-127"/>
              </a:rPr>
              <a:t> 0 – Cursory (</a:t>
            </a:r>
            <a:r>
              <a:rPr lang="ko-KR" altLang="en-US" smtClean="0">
                <a:ea typeface="굴림" charset="-127"/>
              </a:rPr>
              <a:t>임의</a:t>
            </a:r>
            <a:r>
              <a:rPr lang="en-US" altLang="ko-KR" smtClean="0">
                <a:ea typeface="굴림" charset="-127"/>
              </a:rPr>
              <a:t>)</a:t>
            </a:r>
          </a:p>
          <a:p>
            <a:pPr lvl="2" eaLnBrk="1" hangingPunct="1"/>
            <a:r>
              <a:rPr lang="ko-KR" altLang="en-US" smtClean="0">
                <a:ea typeface="굴림" charset="-127"/>
              </a:rPr>
              <a:t>조직에서 임의의 요구사항으로 평가</a:t>
            </a:r>
            <a:endParaRPr lang="en-US" altLang="ko-KR" smtClean="0">
              <a:ea typeface="굴림" charset="-127"/>
            </a:endParaRPr>
          </a:p>
          <a:p>
            <a:pPr marL="685800" lvl="1" eaLnBrk="1" hangingPunct="1"/>
            <a:r>
              <a:rPr lang="ko-KR" altLang="en-US" smtClean="0">
                <a:ea typeface="굴림" charset="-127"/>
              </a:rPr>
              <a:t>레벨</a:t>
            </a:r>
            <a:r>
              <a:rPr lang="en-US" altLang="ko-KR" smtClean="0">
                <a:ea typeface="굴림" charset="-127"/>
              </a:rPr>
              <a:t> 1 – Opportunistic (</a:t>
            </a:r>
            <a:r>
              <a:rPr lang="ko-KR" altLang="en-US" smtClean="0">
                <a:ea typeface="굴림" charset="-127"/>
              </a:rPr>
              <a:t>필요시</a:t>
            </a:r>
            <a:r>
              <a:rPr lang="en-US" altLang="ko-KR" smtClean="0">
                <a:ea typeface="굴림" charset="-127"/>
              </a:rPr>
              <a:t>)</a:t>
            </a:r>
          </a:p>
          <a:p>
            <a:pPr lvl="2" eaLnBrk="1" hangingPunct="1"/>
            <a:r>
              <a:rPr lang="ko-KR" altLang="en-US" smtClean="0">
                <a:ea typeface="굴림" charset="-127"/>
              </a:rPr>
              <a:t>찾기 쉬운 취약점에 대해서 방어</a:t>
            </a:r>
            <a:endParaRPr lang="en-US" altLang="ko-KR" smtClean="0">
              <a:ea typeface="굴림" charset="-127"/>
            </a:endParaRPr>
          </a:p>
          <a:p>
            <a:pPr marL="685800" lvl="1" eaLnBrk="1" hangingPunct="1"/>
            <a:r>
              <a:rPr lang="ko-KR" altLang="en-US" smtClean="0">
                <a:ea typeface="굴림" charset="-127"/>
              </a:rPr>
              <a:t>레벨</a:t>
            </a:r>
            <a:r>
              <a:rPr lang="en-US" altLang="ko-KR" smtClean="0">
                <a:ea typeface="굴림" charset="-127"/>
              </a:rPr>
              <a:t> 2 – Standard(</a:t>
            </a:r>
            <a:r>
              <a:rPr lang="ko-KR" altLang="en-US" smtClean="0">
                <a:ea typeface="굴림" charset="-127"/>
              </a:rPr>
              <a:t>표준</a:t>
            </a:r>
            <a:r>
              <a:rPr lang="en-US" altLang="ko-KR" smtClean="0">
                <a:ea typeface="굴림" charset="-127"/>
              </a:rPr>
              <a:t>)</a:t>
            </a:r>
          </a:p>
          <a:p>
            <a:pPr lvl="2" eaLnBrk="1" hangingPunct="1"/>
            <a:r>
              <a:rPr lang="ko-KR" altLang="en-US" smtClean="0">
                <a:ea typeface="굴림" charset="-127"/>
              </a:rPr>
              <a:t>중간</a:t>
            </a:r>
            <a:r>
              <a:rPr lang="en-US" altLang="ko-KR" smtClean="0">
                <a:ea typeface="굴림" charset="-127"/>
              </a:rPr>
              <a:t>-</a:t>
            </a:r>
            <a:r>
              <a:rPr lang="ko-KR" altLang="en-US" smtClean="0">
                <a:ea typeface="굴림" charset="-127"/>
              </a:rPr>
              <a:t>심각한 취약점에 대해서 방어</a:t>
            </a:r>
            <a:endParaRPr lang="en-US" altLang="ko-KR" smtClean="0">
              <a:ea typeface="굴림" charset="-127"/>
            </a:endParaRPr>
          </a:p>
          <a:p>
            <a:pPr marL="685800" lvl="1" eaLnBrk="1" hangingPunct="1"/>
            <a:r>
              <a:rPr lang="ko-KR" altLang="en-US" smtClean="0">
                <a:ea typeface="굴림" charset="-127"/>
              </a:rPr>
              <a:t>레벨</a:t>
            </a:r>
            <a:r>
              <a:rPr lang="en-US" altLang="ko-KR" smtClean="0">
                <a:ea typeface="굴림" charset="-127"/>
              </a:rPr>
              <a:t> 3 – Advanced(</a:t>
            </a:r>
            <a:r>
              <a:rPr lang="ko-KR" altLang="en-US" smtClean="0">
                <a:ea typeface="굴림" charset="-127"/>
              </a:rPr>
              <a:t>고급</a:t>
            </a:r>
            <a:r>
              <a:rPr lang="en-US" altLang="ko-KR" smtClean="0">
                <a:ea typeface="굴림" charset="-127"/>
              </a:rPr>
              <a:t>)</a:t>
            </a:r>
          </a:p>
          <a:p>
            <a:pPr lvl="2" eaLnBrk="1" hangingPunct="1"/>
            <a:r>
              <a:rPr lang="ko-KR" altLang="en-US" smtClean="0">
                <a:ea typeface="굴림" charset="-127"/>
              </a:rPr>
              <a:t>고급 애플리케이션 취약점 방어하고 보안설계 적용</a:t>
            </a:r>
            <a:endParaRPr lang="en-US" altLang="ko-KR" smtClean="0">
              <a:ea typeface="굴림" charset="-127"/>
            </a:endParaRPr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96B1A0D-8A1A-4DE8-A73A-2BADDBBDD8A5}" type="slidenum">
              <a:rPr lang="en-US" altLang="ko-KR"/>
              <a:pPr/>
              <a:t>26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문서</a:t>
            </a:r>
          </a:p>
        </p:txBody>
      </p:sp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ko-KR" altLang="en-US" sz="2400" smtClean="0">
                <a:ea typeface="굴림" charset="-127"/>
                <a:hlinkClick r:id="rId3"/>
              </a:rPr>
              <a:t>Code Review Guide</a:t>
            </a:r>
            <a:endParaRPr lang="en-US" altLang="ko-KR" sz="24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애플리케이션 코드 검증 가이드</a:t>
            </a:r>
            <a:endParaRPr lang="en-US" altLang="ko-KR" sz="2000" smtClean="0">
              <a:ea typeface="굴림" charset="-127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ko-KR" altLang="en-US" sz="2400" smtClean="0">
                <a:ea typeface="굴림" charset="-127"/>
                <a:hlinkClick r:id="rId4"/>
              </a:rPr>
              <a:t>Development Guide</a:t>
            </a:r>
            <a:endParaRPr lang="ko-KR" altLang="en-US" sz="24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구체적인 개발 가이드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z="2000" smtClean="0">
                <a:ea typeface="굴림" charset="-127"/>
              </a:rPr>
              <a:t>J2EE, ASP.NET, </a:t>
            </a:r>
            <a:r>
              <a:rPr lang="ko-KR" altLang="en-US" sz="2000" smtClean="0">
                <a:ea typeface="굴림" charset="-127"/>
              </a:rPr>
              <a:t>및</a:t>
            </a:r>
            <a:r>
              <a:rPr lang="en-US" altLang="ko-KR" sz="2000" smtClean="0">
                <a:ea typeface="굴림" charset="-127"/>
              </a:rPr>
              <a:t> PHP </a:t>
            </a:r>
            <a:r>
              <a:rPr lang="ko-KR" altLang="en-US" sz="2000" smtClean="0">
                <a:ea typeface="굴림" charset="-127"/>
              </a:rPr>
              <a:t>코드 샘플 제공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z="2000" smtClean="0">
                <a:ea typeface="굴림" charset="-127"/>
              </a:rPr>
              <a:t>SQL </a:t>
            </a:r>
            <a:r>
              <a:rPr lang="ko-KR" altLang="en-US" sz="2000" smtClean="0">
                <a:ea typeface="굴림" charset="-127"/>
              </a:rPr>
              <a:t>인젝션</a:t>
            </a:r>
            <a:r>
              <a:rPr lang="en-US" altLang="ko-KR" sz="2000" smtClean="0">
                <a:ea typeface="굴림" charset="-127"/>
              </a:rPr>
              <a:t>, </a:t>
            </a:r>
            <a:r>
              <a:rPr lang="ko-KR" altLang="en-US" sz="2000" smtClean="0">
                <a:ea typeface="굴림" charset="-127"/>
              </a:rPr>
              <a:t>피싱</a:t>
            </a:r>
            <a:r>
              <a:rPr lang="en-US" altLang="ko-KR" sz="2000" smtClean="0">
                <a:ea typeface="굴림" charset="-127"/>
              </a:rPr>
              <a:t>, </a:t>
            </a:r>
            <a:r>
              <a:rPr lang="ko-KR" altLang="en-US" sz="2000" smtClean="0">
                <a:ea typeface="굴림" charset="-127"/>
              </a:rPr>
              <a:t>신용카드 정보 처리</a:t>
            </a:r>
            <a:r>
              <a:rPr lang="en-US" altLang="ko-KR" sz="2000" smtClean="0">
                <a:ea typeface="굴림" charset="-127"/>
              </a:rPr>
              <a:t>, </a:t>
            </a:r>
            <a:r>
              <a:rPr lang="ko-KR" altLang="en-US" sz="2000" smtClean="0">
                <a:ea typeface="굴림" charset="-127"/>
              </a:rPr>
              <a:t>세션 고정</a:t>
            </a:r>
            <a:r>
              <a:rPr lang="en-US" altLang="ko-KR" sz="2000" smtClean="0">
                <a:ea typeface="굴림" charset="-127"/>
              </a:rPr>
              <a:t>, CSRF, </a:t>
            </a:r>
            <a:r>
              <a:rPr lang="ko-KR" altLang="en-US" sz="2000" smtClean="0">
                <a:ea typeface="굴림" charset="-127"/>
              </a:rPr>
              <a:t>컴플라이언스</a:t>
            </a:r>
            <a:r>
              <a:rPr lang="en-US" altLang="ko-KR" sz="2000" smtClean="0">
                <a:ea typeface="굴림" charset="-127"/>
              </a:rPr>
              <a:t>, </a:t>
            </a:r>
            <a:r>
              <a:rPr lang="ko-KR" altLang="en-US" sz="2000" smtClean="0">
                <a:ea typeface="굴림" charset="-127"/>
              </a:rPr>
              <a:t>프라이버시 이슈</a:t>
            </a:r>
            <a:endParaRPr lang="en-US" altLang="ko-KR" sz="2000" smtClean="0">
              <a:ea typeface="굴림" charset="-127"/>
            </a:endParaRPr>
          </a:p>
          <a:p>
            <a:pPr marL="285750" indent="-285750" eaLnBrk="1" hangingPunct="1">
              <a:buFont typeface="Arial" charset="0"/>
              <a:buChar char="•"/>
            </a:pPr>
            <a:r>
              <a:rPr lang="ko-KR" altLang="en-US" sz="2400" smtClean="0">
                <a:ea typeface="굴림" charset="-127"/>
                <a:hlinkClick r:id="rId5"/>
              </a:rPr>
              <a:t>Secure Coding Practices - Quick Reference Guide</a:t>
            </a:r>
            <a:endParaRPr lang="en-US" altLang="ko-KR" sz="24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입력 값 검증</a:t>
            </a:r>
            <a:r>
              <a:rPr lang="en-US" altLang="ko-KR" sz="2000" smtClean="0">
                <a:ea typeface="굴림" charset="-127"/>
              </a:rPr>
              <a:t>(</a:t>
            </a:r>
            <a:r>
              <a:rPr lang="ko-KR" altLang="en-US" sz="2000" smtClean="0">
                <a:ea typeface="굴림" charset="-127"/>
              </a:rPr>
              <a:t>필터링</a:t>
            </a:r>
            <a:r>
              <a:rPr lang="en-US" altLang="ko-KR" sz="2000" smtClean="0">
                <a:ea typeface="굴림" charset="-127"/>
              </a:rPr>
              <a:t>)</a:t>
            </a: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출력 값 인코딩 </a:t>
            </a:r>
            <a:r>
              <a:rPr lang="en-US" altLang="ko-KR" sz="2000" smtClean="0">
                <a:ea typeface="굴림" charset="-127"/>
              </a:rPr>
              <a:t>…</a:t>
            </a:r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AB63455-AC00-49F6-82C3-1B98E7F7EB11}" type="slidenum">
              <a:rPr lang="en-US" altLang="ko-KR"/>
              <a:pPr/>
              <a:t>27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문서</a:t>
            </a:r>
          </a:p>
        </p:txBody>
      </p:sp>
      <p:sp>
        <p:nvSpPr>
          <p:cNvPr id="29699" name="내용 개체 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ko-KR" altLang="en-US" sz="2400" smtClean="0">
                <a:ea typeface="굴림" charset="-127"/>
                <a:hlinkClick r:id="rId3"/>
              </a:rPr>
              <a:t>Testing Guide</a:t>
            </a:r>
            <a:endParaRPr lang="en-US" altLang="ko-KR" sz="24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웹 애플리케이션 침투시험 프레임워크</a:t>
            </a:r>
            <a:r>
              <a:rPr lang="en-US" altLang="ko-KR" sz="2000" smtClean="0">
                <a:ea typeface="굴림" charset="-127"/>
              </a:rPr>
              <a:t>(2008</a:t>
            </a:r>
            <a:r>
              <a:rPr lang="ko-KR" altLang="en-US" sz="2000" smtClean="0">
                <a:ea typeface="굴림" charset="-127"/>
              </a:rPr>
              <a:t>년 </a:t>
            </a:r>
            <a:r>
              <a:rPr lang="en-US" altLang="ko-KR" sz="2000" smtClean="0">
                <a:ea typeface="굴림" charset="-127"/>
              </a:rPr>
              <a:t>V3.0 )</a:t>
            </a: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각종  취약점 시험방법</a:t>
            </a:r>
            <a:r>
              <a:rPr lang="en-US" altLang="ko-KR" sz="2000" smtClean="0">
                <a:ea typeface="굴림" charset="-127"/>
              </a:rPr>
              <a:t>, </a:t>
            </a:r>
            <a:r>
              <a:rPr lang="ko-KR" altLang="en-US" sz="2000" smtClean="0">
                <a:ea typeface="굴림" charset="-127"/>
              </a:rPr>
              <a:t>오픈소스 </a:t>
            </a:r>
            <a:r>
              <a:rPr lang="en-US" altLang="ko-KR" sz="2000" smtClean="0">
                <a:ea typeface="굴림" charset="-127"/>
              </a:rPr>
              <a:t>/</a:t>
            </a:r>
            <a:r>
              <a:rPr lang="ko-KR" altLang="en-US" sz="2000" smtClean="0">
                <a:ea typeface="굴림" charset="-127"/>
              </a:rPr>
              <a:t>상용시험도구</a:t>
            </a:r>
            <a:r>
              <a:rPr lang="en-US" altLang="ko-KR" sz="2000" smtClean="0">
                <a:ea typeface="굴림" charset="-127"/>
              </a:rPr>
              <a:t> </a:t>
            </a:r>
            <a:r>
              <a:rPr lang="ko-KR" altLang="en-US" sz="2000" smtClean="0">
                <a:ea typeface="굴림" charset="-127"/>
              </a:rPr>
              <a:t>정의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시험 카테고리</a:t>
            </a:r>
            <a:endParaRPr lang="en-US" altLang="ko-KR" sz="2000" smtClean="0">
              <a:ea typeface="굴림" charset="-127"/>
            </a:endParaRPr>
          </a:p>
          <a:p>
            <a:pPr marL="1085850" lvl="2" eaLnBrk="1" hangingPunct="1">
              <a:buFont typeface="Arial" charset="0"/>
              <a:buChar char="•"/>
            </a:pPr>
            <a:r>
              <a:rPr lang="ko-KR" altLang="en-US" sz="1600" smtClean="0">
                <a:ea typeface="굴림" charset="-127"/>
              </a:rPr>
              <a:t>정보 수집</a:t>
            </a:r>
            <a:endParaRPr lang="en-US" altLang="ko-KR" sz="1600" smtClean="0">
              <a:ea typeface="굴림" charset="-127"/>
            </a:endParaRPr>
          </a:p>
          <a:p>
            <a:pPr marL="1085850" lvl="2" eaLnBrk="1" hangingPunct="1">
              <a:buFont typeface="Arial" charset="0"/>
              <a:buChar char="•"/>
            </a:pPr>
            <a:r>
              <a:rPr lang="ko-KR" altLang="en-US" sz="1600" smtClean="0">
                <a:ea typeface="굴림" charset="-127"/>
              </a:rPr>
              <a:t>환경 구성 관리 </a:t>
            </a:r>
            <a:r>
              <a:rPr lang="en-US" altLang="ko-KR" sz="1600" smtClean="0">
                <a:ea typeface="굴림" charset="-127"/>
              </a:rPr>
              <a:t>:SSL/TLS, DB </a:t>
            </a:r>
            <a:r>
              <a:rPr lang="ko-KR" altLang="en-US" sz="1600" smtClean="0">
                <a:ea typeface="굴림" charset="-127"/>
              </a:rPr>
              <a:t>포트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인프라 환경구성</a:t>
            </a:r>
            <a:r>
              <a:rPr lang="en-US" altLang="ko-KR" sz="1600" smtClean="0">
                <a:ea typeface="굴림" charset="-127"/>
              </a:rPr>
              <a:t>, </a:t>
            </a:r>
          </a:p>
          <a:p>
            <a:pPr marL="1085850" lvl="2" eaLnBrk="1" hangingPunct="1">
              <a:buFont typeface="Arial" charset="0"/>
              <a:buChar char="•"/>
            </a:pPr>
            <a:r>
              <a:rPr lang="ko-KR" altLang="en-US" sz="1600" smtClean="0">
                <a:ea typeface="굴림" charset="-127"/>
              </a:rPr>
              <a:t>인증 </a:t>
            </a:r>
            <a:r>
              <a:rPr lang="en-US" altLang="ko-KR" sz="1600" smtClean="0">
                <a:ea typeface="굴림" charset="-127"/>
              </a:rPr>
              <a:t>: </a:t>
            </a:r>
            <a:r>
              <a:rPr lang="ko-KR" altLang="en-US" sz="1600" smtClean="0">
                <a:ea typeface="굴림" charset="-127"/>
              </a:rPr>
              <a:t>무작위 입력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계정 추측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인증 우회</a:t>
            </a:r>
            <a:r>
              <a:rPr lang="en-US" altLang="ko-KR" sz="1600" smtClean="0">
                <a:ea typeface="굴림" charset="-127"/>
              </a:rPr>
              <a:t>, …</a:t>
            </a:r>
          </a:p>
          <a:p>
            <a:pPr marL="1085850" lvl="2" eaLnBrk="1" hangingPunct="1">
              <a:buFont typeface="Arial" charset="0"/>
              <a:buChar char="•"/>
            </a:pPr>
            <a:r>
              <a:rPr lang="ko-KR" altLang="en-US" sz="1600" smtClean="0">
                <a:ea typeface="굴림" charset="-127"/>
              </a:rPr>
              <a:t>세션 관리 </a:t>
            </a:r>
            <a:r>
              <a:rPr lang="en-US" altLang="ko-KR" sz="1600" smtClean="0">
                <a:ea typeface="굴림" charset="-127"/>
              </a:rPr>
              <a:t>: </a:t>
            </a:r>
            <a:r>
              <a:rPr lang="ko-KR" altLang="en-US" sz="1600" smtClean="0">
                <a:ea typeface="굴림" charset="-127"/>
              </a:rPr>
              <a:t>세션관리 설계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쿠키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세션 고정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세션 변수 노출 </a:t>
            </a:r>
            <a:r>
              <a:rPr lang="en-US" altLang="ko-KR" sz="1600" smtClean="0">
                <a:ea typeface="굴림" charset="-127"/>
              </a:rPr>
              <a:t>…</a:t>
            </a:r>
          </a:p>
          <a:p>
            <a:pPr marL="1085850" lvl="2" eaLnBrk="1" hangingPunct="1">
              <a:buFont typeface="Arial" charset="0"/>
              <a:buChar char="•"/>
            </a:pPr>
            <a:r>
              <a:rPr lang="ko-KR" altLang="en-US" sz="1600" smtClean="0">
                <a:ea typeface="굴림" charset="-127"/>
              </a:rPr>
              <a:t>인가 </a:t>
            </a:r>
            <a:r>
              <a:rPr lang="en-US" altLang="ko-KR" sz="1600" smtClean="0">
                <a:ea typeface="굴림" charset="-127"/>
              </a:rPr>
              <a:t>: </a:t>
            </a:r>
            <a:r>
              <a:rPr lang="ko-KR" altLang="en-US" sz="1600" smtClean="0">
                <a:ea typeface="굴림" charset="-127"/>
              </a:rPr>
              <a:t>경로 추적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우회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권한 상승</a:t>
            </a:r>
            <a:endParaRPr lang="en-US" altLang="ko-KR" sz="1600" smtClean="0">
              <a:ea typeface="굴림" charset="-127"/>
            </a:endParaRPr>
          </a:p>
          <a:p>
            <a:pPr marL="1085850" lvl="2" eaLnBrk="1" hangingPunct="1">
              <a:buFont typeface="Arial" charset="0"/>
              <a:buChar char="•"/>
            </a:pPr>
            <a:r>
              <a:rPr lang="ko-KR" altLang="en-US" sz="1600" smtClean="0">
                <a:ea typeface="굴림" charset="-127"/>
              </a:rPr>
              <a:t>데이터 검증 </a:t>
            </a:r>
            <a:r>
              <a:rPr lang="en-US" altLang="ko-KR" sz="1600" smtClean="0">
                <a:ea typeface="굴림" charset="-127"/>
              </a:rPr>
              <a:t>: </a:t>
            </a:r>
            <a:r>
              <a:rPr lang="ko-KR" altLang="en-US" sz="1600" smtClean="0">
                <a:ea typeface="굴림" charset="-127"/>
              </a:rPr>
              <a:t>반사 </a:t>
            </a:r>
            <a:r>
              <a:rPr lang="en-US" altLang="ko-KR" sz="1600" smtClean="0">
                <a:ea typeface="굴림" charset="-127"/>
              </a:rPr>
              <a:t>XSS </a:t>
            </a:r>
            <a:r>
              <a:rPr lang="ko-KR" altLang="en-US" sz="1600" smtClean="0">
                <a:ea typeface="굴림" charset="-127"/>
              </a:rPr>
              <a:t>취약점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저장 </a:t>
            </a:r>
            <a:r>
              <a:rPr lang="en-US" altLang="ko-KR" sz="1600" smtClean="0">
                <a:ea typeface="굴림" charset="-127"/>
              </a:rPr>
              <a:t>XSS, DOM </a:t>
            </a:r>
            <a:r>
              <a:rPr lang="ko-KR" altLang="en-US" sz="1600" smtClean="0">
                <a:ea typeface="굴림" charset="-127"/>
              </a:rPr>
              <a:t>기반 </a:t>
            </a:r>
            <a:r>
              <a:rPr lang="en-US" altLang="ko-KR" sz="1600" smtClean="0">
                <a:ea typeface="굴림" charset="-127"/>
              </a:rPr>
              <a:t>XSS, </a:t>
            </a:r>
          </a:p>
          <a:p>
            <a:pPr marL="1085850" lvl="2" eaLnBrk="1" hangingPunct="1">
              <a:buFont typeface="Arial" charset="0"/>
              <a:buChar char="•"/>
            </a:pPr>
            <a:r>
              <a:rPr lang="en-US" altLang="ko-KR" sz="1600" smtClean="0">
                <a:ea typeface="굴림" charset="-127"/>
              </a:rPr>
              <a:t>SQL </a:t>
            </a:r>
            <a:r>
              <a:rPr lang="ko-KR" altLang="en-US" sz="1600" smtClean="0">
                <a:ea typeface="굴림" charset="-127"/>
              </a:rPr>
              <a:t>인젝션 </a:t>
            </a:r>
            <a:r>
              <a:rPr lang="en-US" altLang="ko-KR" sz="1600" smtClean="0">
                <a:ea typeface="굴림" charset="-127"/>
              </a:rPr>
              <a:t>: </a:t>
            </a:r>
            <a:r>
              <a:rPr lang="ko-KR" altLang="en-US" sz="1600" smtClean="0">
                <a:ea typeface="굴림" charset="-127"/>
              </a:rPr>
              <a:t>오라클</a:t>
            </a:r>
            <a:r>
              <a:rPr lang="en-US" altLang="ko-KR" sz="1600" smtClean="0">
                <a:ea typeface="굴림" charset="-127"/>
              </a:rPr>
              <a:t>, MySQL, SQL </a:t>
            </a:r>
            <a:r>
              <a:rPr lang="ko-KR" altLang="en-US" sz="1600" smtClean="0">
                <a:ea typeface="굴림" charset="-127"/>
              </a:rPr>
              <a:t>서버</a:t>
            </a:r>
            <a:r>
              <a:rPr lang="en-US" altLang="ko-KR" sz="1600" smtClean="0">
                <a:ea typeface="굴림" charset="-127"/>
              </a:rPr>
              <a:t>, MS Access, PostGreSQL, LDAP, ORMXML, SSI, Xpath, IMAP/SMTP, </a:t>
            </a:r>
            <a:r>
              <a:rPr lang="ko-KR" altLang="en-US" sz="1600" smtClean="0">
                <a:ea typeface="굴림" charset="-127"/>
              </a:rPr>
              <a:t>코드 인젝션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힙 오버플로우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스택 오버플로우</a:t>
            </a:r>
            <a:r>
              <a:rPr lang="en-US" altLang="ko-KR" sz="1600" smtClean="0">
                <a:ea typeface="굴림" charset="-127"/>
              </a:rPr>
              <a:t>, </a:t>
            </a:r>
            <a:r>
              <a:rPr lang="ko-KR" altLang="en-US" sz="1600" smtClean="0">
                <a:ea typeface="굴림" charset="-127"/>
              </a:rPr>
              <a:t>포맷 스트링</a:t>
            </a:r>
            <a:endParaRPr lang="en-US" altLang="ko-KR" sz="1600" smtClean="0">
              <a:ea typeface="굴림" charset="-127"/>
            </a:endParaRPr>
          </a:p>
          <a:p>
            <a:pPr marL="1085850" lvl="2" eaLnBrk="1" hangingPunct="1">
              <a:buFont typeface="Arial" charset="0"/>
              <a:buChar char="•"/>
            </a:pPr>
            <a:r>
              <a:rPr lang="en-US" altLang="ko-KR" sz="1600" smtClean="0">
                <a:ea typeface="굴림" charset="-127"/>
              </a:rPr>
              <a:t>DoS </a:t>
            </a:r>
            <a:r>
              <a:rPr lang="ko-KR" altLang="en-US" sz="1600" smtClean="0">
                <a:ea typeface="굴림" charset="-127"/>
              </a:rPr>
              <a:t>시험 </a:t>
            </a:r>
            <a:r>
              <a:rPr lang="en-US" altLang="ko-KR" sz="1600" smtClean="0">
                <a:ea typeface="굴림" charset="-127"/>
              </a:rPr>
              <a:t>: SQL %, </a:t>
            </a:r>
            <a:r>
              <a:rPr lang="ko-KR" altLang="en-US" sz="1600" smtClean="0">
                <a:ea typeface="굴림" charset="-127"/>
              </a:rPr>
              <a:t>버퍼 오버플로우</a:t>
            </a:r>
            <a:r>
              <a:rPr lang="en-US" altLang="ko-KR" sz="1600" smtClean="0">
                <a:ea typeface="굴림" charset="-127"/>
              </a:rPr>
              <a:t>, </a:t>
            </a:r>
          </a:p>
          <a:p>
            <a:pPr marL="1085850" lvl="2" eaLnBrk="1" hangingPunct="1">
              <a:buFont typeface="Arial" charset="0"/>
              <a:buChar char="•"/>
            </a:pPr>
            <a:r>
              <a:rPr lang="ko-KR" altLang="en-US" sz="1600" smtClean="0">
                <a:ea typeface="굴림" charset="-127"/>
              </a:rPr>
              <a:t>웹 서비스</a:t>
            </a:r>
            <a:endParaRPr lang="en-US" altLang="ko-KR" sz="1600" smtClean="0">
              <a:ea typeface="굴림" charset="-127"/>
            </a:endParaRPr>
          </a:p>
          <a:p>
            <a:pPr marL="1085850" lvl="2" eaLnBrk="1" hangingPunct="1">
              <a:buFont typeface="Arial" charset="0"/>
              <a:buChar char="•"/>
            </a:pPr>
            <a:r>
              <a:rPr lang="en-US" altLang="ko-KR" sz="1600" smtClean="0">
                <a:ea typeface="굴림" charset="-127"/>
              </a:rPr>
              <a:t>Ajax </a:t>
            </a:r>
            <a:r>
              <a:rPr lang="ko-KR" altLang="en-US" sz="1600" smtClean="0">
                <a:ea typeface="굴림" charset="-127"/>
              </a:rPr>
              <a:t>시험</a:t>
            </a:r>
            <a:endParaRPr lang="en-US" altLang="ko-KR" sz="1600" smtClean="0">
              <a:ea typeface="굴림" charset="-127"/>
            </a:endParaRPr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0BDDFC-8F62-44E6-AFC4-B7DBC5FFCDB5}" type="slidenum">
              <a:rPr lang="en-US" altLang="ko-KR"/>
              <a:pPr/>
              <a:t>28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문서</a:t>
            </a:r>
          </a:p>
        </p:txBody>
      </p:sp>
      <p:sp>
        <p:nvSpPr>
          <p:cNvPr id="30723" name="내용 개체 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819400"/>
          </a:xfrm>
        </p:spPr>
        <p:txBody>
          <a:bodyPr/>
          <a:lstStyle/>
          <a:p>
            <a:pPr marL="285750" indent="-285750" eaLnBrk="1" hangingPunct="1">
              <a:buFont typeface="Arial" charset="0"/>
              <a:buChar char="•"/>
            </a:pPr>
            <a:r>
              <a:rPr lang="en-US" altLang="ko-KR" sz="2400" smtClean="0">
                <a:ea typeface="굴림" charset="-127"/>
                <a:hlinkClick r:id="rId3" action="ppaction://hlinkfile"/>
              </a:rPr>
              <a:t>O</a:t>
            </a:r>
            <a:r>
              <a:rPr lang="ko-KR" altLang="en-US" sz="2400" smtClean="0">
                <a:ea typeface="굴림" charset="-127"/>
                <a:hlinkClick r:id="rId3" action="ppaction://hlinkfile"/>
              </a:rPr>
              <a:t>penSAMM - Software Assurance Maturity Model</a:t>
            </a:r>
            <a:r>
              <a:rPr lang="ko-KR" altLang="en-US" sz="2400" smtClean="0">
                <a:ea typeface="굴림" charset="-127"/>
              </a:rPr>
              <a:t> </a:t>
            </a:r>
            <a:endParaRPr lang="en-US" altLang="ko-KR" sz="2400" smtClean="0">
              <a:ea typeface="굴림" charset="-127"/>
            </a:endParaRPr>
          </a:p>
          <a:p>
            <a:pPr marL="685800" lvl="2" eaLnBrk="1" hangingPunct="1">
              <a:buFont typeface="Arial" charset="0"/>
              <a:buChar char="•"/>
            </a:pPr>
            <a:r>
              <a:rPr lang="en-US" altLang="ko-KR" smtClean="0">
                <a:ea typeface="굴림" charset="-127"/>
                <a:hlinkClick r:id="rId4"/>
              </a:rPr>
              <a:t>http://www.opensamm.org/</a:t>
            </a:r>
            <a:endParaRPr lang="ko-KR" altLang="en-US" sz="32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애플리케이션 보안 전략을 구현하기 위한 오픈 프레임워크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조직의 소프트웨어 보안 프랙티스 평가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균형된 소프트웨어 보안 보증 프로그램 구축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보안 보증 프로그램 개선 보증</a:t>
            </a:r>
            <a:endParaRPr lang="en-US" altLang="ko-KR" sz="2000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ko-KR" altLang="en-US" sz="2000" smtClean="0">
                <a:ea typeface="굴림" charset="-127"/>
              </a:rPr>
              <a:t>조직 전체에 보안관련 활동 정의 및 평가</a:t>
            </a:r>
            <a:endParaRPr lang="en-US" altLang="ko-KR" sz="2000" smtClean="0">
              <a:ea typeface="굴림" charset="-127"/>
            </a:endParaRPr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64B5E5-0C7E-416A-BAA3-749F83C21C4C}" type="slidenum">
              <a:rPr lang="en-US" altLang="ko-KR"/>
              <a:pPr/>
              <a:t>29</a:t>
            </a:fld>
            <a:endParaRPr lang="en-US" altLang="ko-KR"/>
          </a:p>
        </p:txBody>
      </p:sp>
      <p:pic>
        <p:nvPicPr>
          <p:cNvPr id="30725" name="Picture 2" descr="https://www.owasp.org/images/7/71/SAMM-Overview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3962400"/>
            <a:ext cx="76200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3600" b="1" dirty="0" smtClean="0">
                <a:latin typeface="+mn-ea"/>
                <a:ea typeface="+mn-ea"/>
              </a:rPr>
              <a:t>환영합니다</a:t>
            </a:r>
            <a:r>
              <a:rPr lang="en-US" altLang="ko-KR" sz="3600" b="1" dirty="0" smtClean="0">
                <a:latin typeface="+mn-ea"/>
                <a:ea typeface="+mn-ea"/>
              </a:rPr>
              <a:t>! OWASP Korea Day 2014</a:t>
            </a:r>
            <a:endParaRPr lang="ko-KR" altLang="en-US" sz="3600" b="1" dirty="0" smtClean="0">
              <a:latin typeface="+mn-ea"/>
              <a:ea typeface="+mn-ea"/>
            </a:endParaRPr>
          </a:p>
        </p:txBody>
      </p:sp>
      <p:sp>
        <p:nvSpPr>
          <p:cNvPr id="5123" name="내용 개체 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10274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400" dirty="0" smtClean="0">
                <a:latin typeface="+mn-ea"/>
              </a:rPr>
              <a:t>일시 </a:t>
            </a:r>
            <a:r>
              <a:rPr lang="en-US" altLang="ko-KR" sz="2400" dirty="0" smtClean="0">
                <a:latin typeface="+mn-ea"/>
              </a:rPr>
              <a:t>: 6</a:t>
            </a:r>
            <a:r>
              <a:rPr lang="ko-KR" altLang="en-US" sz="2400" dirty="0" smtClean="0">
                <a:latin typeface="+mn-ea"/>
              </a:rPr>
              <a:t>월 </a:t>
            </a:r>
            <a:r>
              <a:rPr lang="en-US" altLang="ko-KR" sz="2400" dirty="0" smtClean="0">
                <a:latin typeface="+mn-ea"/>
              </a:rPr>
              <a:t>12</a:t>
            </a:r>
            <a:r>
              <a:rPr lang="ko-KR" altLang="en-US" sz="2400" dirty="0" smtClean="0">
                <a:latin typeface="+mn-ea"/>
              </a:rPr>
              <a:t>일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ko-KR" altLang="en-US" sz="2400" dirty="0" smtClean="0">
                <a:latin typeface="+mn-ea"/>
              </a:rPr>
              <a:t>화</a:t>
            </a:r>
            <a:r>
              <a:rPr lang="en-US" altLang="ko-KR" sz="2400" dirty="0" smtClean="0">
                <a:latin typeface="+mn-ea"/>
              </a:rPr>
              <a:t>), 13</a:t>
            </a:r>
            <a:r>
              <a:rPr lang="ko-KR" altLang="en-US" sz="2400" dirty="0" smtClean="0">
                <a:latin typeface="+mn-ea"/>
              </a:rPr>
              <a:t>시 </a:t>
            </a:r>
            <a:r>
              <a:rPr lang="en-US" altLang="ko-KR" sz="2400" dirty="0" smtClean="0">
                <a:latin typeface="+mn-ea"/>
              </a:rPr>
              <a:t>~ 18</a:t>
            </a:r>
            <a:r>
              <a:rPr lang="ko-KR" altLang="en-US" sz="2400" dirty="0" smtClean="0">
                <a:latin typeface="+mn-ea"/>
              </a:rPr>
              <a:t>시</a:t>
            </a:r>
            <a:endParaRPr lang="en-US" altLang="ko-KR" sz="24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장소 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400" dirty="0" smtClean="0">
                <a:latin typeface="+mn-ea"/>
              </a:rPr>
              <a:t>부산 해운대 </a:t>
            </a:r>
            <a:r>
              <a:rPr lang="ko-KR" altLang="en-US" sz="2400" dirty="0" err="1" smtClean="0">
                <a:latin typeface="+mn-ea"/>
              </a:rPr>
              <a:t>그랜드</a:t>
            </a:r>
            <a:r>
              <a:rPr lang="ko-KR" altLang="en-US" sz="2400" dirty="0" smtClean="0">
                <a:latin typeface="+mn-ea"/>
              </a:rPr>
              <a:t> 호텔 </a:t>
            </a:r>
            <a:r>
              <a:rPr lang="en-US" altLang="ko-KR" sz="2400" dirty="0" smtClean="0">
                <a:latin typeface="+mn-ea"/>
              </a:rPr>
              <a:t>22</a:t>
            </a:r>
            <a:r>
              <a:rPr lang="ko-KR" altLang="en-US" sz="2400" dirty="0" smtClean="0">
                <a:latin typeface="+mn-ea"/>
              </a:rPr>
              <a:t>층 </a:t>
            </a:r>
            <a:r>
              <a:rPr lang="ko-KR" altLang="en-US" sz="2400" dirty="0" err="1" smtClean="0">
                <a:latin typeface="+mn-ea"/>
              </a:rPr>
              <a:t>프라이빗홀</a:t>
            </a:r>
            <a:r>
              <a:rPr lang="ko-KR" altLang="en-US" sz="2400" dirty="0" smtClean="0">
                <a:latin typeface="+mn-ea"/>
              </a:rPr>
              <a:t> </a:t>
            </a:r>
            <a:endParaRPr lang="en-US" altLang="ko-KR" sz="2400" dirty="0" smtClean="0">
              <a:latin typeface="+mn-ea"/>
            </a:endParaRPr>
          </a:p>
          <a:p>
            <a:pPr eaLnBrk="1" hangingPunct="1"/>
            <a:r>
              <a:rPr lang="ko-KR" altLang="en-US" sz="2400" dirty="0" err="1" smtClean="0">
                <a:latin typeface="+mn-ea"/>
              </a:rPr>
              <a:t>후원사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:</a:t>
            </a:r>
          </a:p>
          <a:p>
            <a:pPr eaLnBrk="1" hangingPunct="1"/>
            <a:endParaRPr lang="en-US" altLang="ko-KR" sz="2400" dirty="0" smtClean="0">
              <a:latin typeface="+mn-ea"/>
            </a:endParaRPr>
          </a:p>
          <a:p>
            <a:pPr eaLnBrk="1" hangingPunct="1"/>
            <a:endParaRPr lang="en-US" altLang="ko-KR" sz="2400" dirty="0" smtClean="0">
              <a:latin typeface="+mn-ea"/>
            </a:endParaRPr>
          </a:p>
          <a:p>
            <a:pPr eaLnBrk="1" hangingPunct="1"/>
            <a:endParaRPr lang="en-US" altLang="ko-KR" sz="2400" dirty="0" smtClean="0">
              <a:latin typeface="+mn-ea"/>
            </a:endParaRPr>
          </a:p>
          <a:p>
            <a:pPr eaLnBrk="1" hangingPunct="1"/>
            <a:r>
              <a:rPr lang="ko-KR" altLang="en-US" sz="2400" dirty="0" smtClean="0">
                <a:latin typeface="+mn-ea"/>
              </a:rPr>
              <a:t>맥주파티 </a:t>
            </a:r>
            <a:r>
              <a:rPr lang="ko-KR" altLang="en-US" sz="2400" dirty="0" err="1" smtClean="0">
                <a:latin typeface="+mn-ea"/>
              </a:rPr>
              <a:t>후원사</a:t>
            </a:r>
            <a:r>
              <a:rPr lang="ko-KR" altLang="en-US" sz="2400" dirty="0" smtClean="0">
                <a:latin typeface="+mn-ea"/>
              </a:rPr>
              <a:t>           </a:t>
            </a:r>
            <a:r>
              <a:rPr lang="ko-KR" altLang="en-US" sz="2400" dirty="0" err="1" smtClean="0">
                <a:latin typeface="+mn-ea"/>
              </a:rPr>
              <a:t>물품후원사</a:t>
            </a:r>
            <a:r>
              <a:rPr lang="en-US" altLang="ko-KR" sz="2400" dirty="0" smtClean="0">
                <a:latin typeface="+mn-ea"/>
              </a:rPr>
              <a:t>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C9C84B8-C862-4CF9-8788-721C345F855C}" type="slidenum">
              <a:rPr lang="en-US" altLang="ko-KR">
                <a:latin typeface="+mn-ea"/>
              </a:rPr>
              <a:pPr/>
              <a:t>3</a:t>
            </a:fld>
            <a:endParaRPr lang="en-US" altLang="ko-KR">
              <a:latin typeface="+mn-ea"/>
            </a:endParaRPr>
          </a:p>
        </p:txBody>
      </p:sp>
      <p:pic>
        <p:nvPicPr>
          <p:cNvPr id="10" name="그림 9" descr="it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2986087"/>
            <a:ext cx="2695575" cy="704850"/>
          </a:xfrm>
          <a:prstGeom prst="rect">
            <a:avLst/>
          </a:prstGeom>
        </p:spPr>
      </p:pic>
      <p:pic>
        <p:nvPicPr>
          <p:cNvPr id="11" name="그림 10" descr="ss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939" y="2986087"/>
            <a:ext cx="2628572" cy="733333"/>
          </a:xfrm>
          <a:prstGeom prst="rect">
            <a:avLst/>
          </a:prstGeom>
        </p:spPr>
      </p:pic>
      <p:pic>
        <p:nvPicPr>
          <p:cNvPr id="12" name="그림 11" descr="EnSecur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47" y="2986087"/>
            <a:ext cx="1562100" cy="885825"/>
          </a:xfrm>
          <a:prstGeom prst="rect">
            <a:avLst/>
          </a:prstGeom>
        </p:spPr>
      </p:pic>
      <p:pic>
        <p:nvPicPr>
          <p:cNvPr id="13" name="그림 12" descr="tigerte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419787"/>
            <a:ext cx="3288587" cy="1071562"/>
          </a:xfrm>
          <a:prstGeom prst="rect">
            <a:avLst/>
          </a:prstGeom>
        </p:spPr>
      </p:pic>
      <p:pic>
        <p:nvPicPr>
          <p:cNvPr id="14" name="그림 13" descr="bsi_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243" y="4419787"/>
            <a:ext cx="1506289" cy="947923"/>
          </a:xfrm>
          <a:prstGeom prst="rect">
            <a:avLst/>
          </a:prstGeom>
        </p:spPr>
      </p:pic>
      <p:pic>
        <p:nvPicPr>
          <p:cNvPr id="15" name="그림 14" descr="bsi-lanter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6008" y="4467433"/>
            <a:ext cx="900277" cy="90027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09684" y="5805674"/>
            <a:ext cx="75485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4685"/>
                </a:solidFill>
              </a:rPr>
              <a:t>OWASP </a:t>
            </a:r>
            <a:r>
              <a:rPr lang="ko-KR" altLang="en-US" sz="1600" b="1" dirty="0" smtClean="0">
                <a:solidFill>
                  <a:srgbClr val="004685"/>
                </a:solidFill>
              </a:rPr>
              <a:t>코리아는 자원봉사자들의 참여로 운영되고 있으며</a:t>
            </a:r>
            <a:r>
              <a:rPr lang="en-US" altLang="ko-KR" sz="1600" b="1" dirty="0" smtClean="0">
                <a:solidFill>
                  <a:srgbClr val="004685"/>
                </a:solidFill>
              </a:rPr>
              <a:t>,</a:t>
            </a:r>
            <a:br>
              <a:rPr lang="en-US" altLang="ko-KR" sz="1600" b="1" dirty="0" smtClean="0">
                <a:solidFill>
                  <a:srgbClr val="004685"/>
                </a:solidFill>
              </a:rPr>
            </a:br>
            <a:r>
              <a:rPr lang="en-US" altLang="ko-KR" sz="1600" b="1" dirty="0" smtClean="0">
                <a:solidFill>
                  <a:srgbClr val="004685"/>
                </a:solidFill>
              </a:rPr>
              <a:t> </a:t>
            </a:r>
            <a:r>
              <a:rPr lang="ko-KR" altLang="en-US" sz="1600" b="1" dirty="0" smtClean="0">
                <a:solidFill>
                  <a:srgbClr val="004685"/>
                </a:solidFill>
              </a:rPr>
              <a:t>커뮤니티 발전을 위한 </a:t>
            </a:r>
            <a:r>
              <a:rPr lang="ko-KR" altLang="en-US" sz="1600" b="1" dirty="0" err="1" smtClean="0">
                <a:solidFill>
                  <a:srgbClr val="004685"/>
                </a:solidFill>
              </a:rPr>
              <a:t>후원사들의</a:t>
            </a:r>
            <a:r>
              <a:rPr lang="ko-KR" altLang="en-US" sz="1600" b="1" dirty="0" smtClean="0">
                <a:solidFill>
                  <a:srgbClr val="004685"/>
                </a:solidFill>
              </a:rPr>
              <a:t> 도움을 받고 있습니다</a:t>
            </a:r>
            <a:r>
              <a:rPr lang="en-US" altLang="ko-KR" sz="1600" b="1" dirty="0" smtClean="0">
                <a:solidFill>
                  <a:srgbClr val="004685"/>
                </a:solidFill>
              </a:rPr>
              <a:t>.</a:t>
            </a:r>
            <a:endParaRPr lang="ko-KR" altLang="en-US" sz="1600" b="1" dirty="0">
              <a:solidFill>
                <a:srgbClr val="00468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문서</a:t>
            </a:r>
          </a:p>
        </p:txBody>
      </p:sp>
      <p:sp>
        <p:nvSpPr>
          <p:cNvPr id="31747" name="내용 개체 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895600"/>
          </a:xfrm>
        </p:spPr>
        <p:txBody>
          <a:bodyPr>
            <a:normAutofit lnSpcReduction="10000"/>
          </a:bodyPr>
          <a:lstStyle/>
          <a:p>
            <a:r>
              <a:rPr lang="en-US" altLang="ko-KR" sz="2400" smtClean="0">
                <a:ea typeface="굴림" charset="-127"/>
                <a:hlinkClick r:id="rId2" action="ppaction://hlinkfile"/>
              </a:rPr>
              <a:t>O</a:t>
            </a:r>
            <a:r>
              <a:rPr lang="ko-KR" altLang="en-US" sz="2400" smtClean="0">
                <a:ea typeface="굴림" charset="-127"/>
                <a:hlinkClick r:id="rId2" action="ppaction://hlinkfile"/>
              </a:rPr>
              <a:t>penSAMM - Software Assurance Maturity Model</a:t>
            </a:r>
            <a:endParaRPr lang="en-US" altLang="ko-KR" sz="2400" smtClean="0">
              <a:ea typeface="굴림" charset="-127"/>
            </a:endParaRPr>
          </a:p>
          <a:p>
            <a:pPr lvl="1"/>
            <a:r>
              <a:rPr lang="ko-KR" altLang="en-US" sz="1800" b="1" smtClean="0">
                <a:ea typeface="굴림" charset="-127"/>
              </a:rPr>
              <a:t>거버넌스</a:t>
            </a:r>
            <a:endParaRPr lang="en-US" altLang="ko-KR" sz="1800" b="1" smtClean="0">
              <a:ea typeface="굴림" charset="-127"/>
            </a:endParaRPr>
          </a:p>
          <a:p>
            <a:pPr lvl="2"/>
            <a:r>
              <a:rPr lang="ko-KR" altLang="en-US" sz="1800" smtClean="0">
                <a:ea typeface="굴림" charset="-127"/>
              </a:rPr>
              <a:t>전략 및 측정기준</a:t>
            </a:r>
            <a:endParaRPr lang="en-US" altLang="ko-KR" sz="1800" smtClean="0">
              <a:ea typeface="굴림" charset="-127"/>
            </a:endParaRPr>
          </a:p>
          <a:p>
            <a:pPr lvl="2"/>
            <a:r>
              <a:rPr lang="ko-KR" altLang="en-US" sz="1800" smtClean="0">
                <a:ea typeface="굴림" charset="-127"/>
              </a:rPr>
              <a:t>정책  및 컴플라이언스</a:t>
            </a:r>
            <a:endParaRPr lang="en-US" altLang="ko-KR" sz="1800" smtClean="0">
              <a:ea typeface="굴림" charset="-127"/>
            </a:endParaRPr>
          </a:p>
          <a:p>
            <a:pPr lvl="2"/>
            <a:r>
              <a:rPr lang="ko-KR" altLang="en-US" sz="1800" smtClean="0">
                <a:ea typeface="굴림" charset="-127"/>
              </a:rPr>
              <a:t>교육 및 가이드</a:t>
            </a:r>
            <a:endParaRPr lang="en-US" altLang="ko-KR" sz="1800" smtClean="0">
              <a:ea typeface="굴림" charset="-127"/>
            </a:endParaRPr>
          </a:p>
          <a:p>
            <a:pPr lvl="1"/>
            <a:r>
              <a:rPr lang="ko-KR" altLang="en-US" sz="1800" b="1" smtClean="0">
                <a:ea typeface="굴림" charset="-127"/>
              </a:rPr>
              <a:t>구축</a:t>
            </a:r>
            <a:endParaRPr lang="en-US" altLang="ko-KR" sz="1800" b="1" smtClean="0">
              <a:ea typeface="굴림" charset="-127"/>
            </a:endParaRPr>
          </a:p>
          <a:p>
            <a:pPr lvl="2"/>
            <a:r>
              <a:rPr lang="ko-KR" altLang="en-US" sz="1800" smtClean="0">
                <a:ea typeface="굴림" charset="-127"/>
              </a:rPr>
              <a:t>위협 평가</a:t>
            </a:r>
            <a:endParaRPr lang="en-US" altLang="ko-KR" sz="1800" smtClean="0">
              <a:ea typeface="굴림" charset="-127"/>
            </a:endParaRPr>
          </a:p>
          <a:p>
            <a:pPr lvl="2"/>
            <a:r>
              <a:rPr lang="ko-KR" altLang="en-US" sz="1800" smtClean="0">
                <a:ea typeface="굴림" charset="-127"/>
              </a:rPr>
              <a:t>보안 요구사항</a:t>
            </a:r>
            <a:endParaRPr lang="en-US" altLang="ko-KR" sz="1800" smtClean="0">
              <a:ea typeface="굴림" charset="-127"/>
            </a:endParaRPr>
          </a:p>
          <a:p>
            <a:pPr lvl="2"/>
            <a:r>
              <a:rPr lang="ko-KR" altLang="en-US" sz="1800" smtClean="0">
                <a:ea typeface="굴림" charset="-127"/>
              </a:rPr>
              <a:t>보안 아키텍쳐</a:t>
            </a:r>
            <a:endParaRPr lang="en-US" altLang="ko-KR" sz="1600" smtClean="0">
              <a:ea typeface="굴림" charset="-127"/>
            </a:endParaRPr>
          </a:p>
          <a:p>
            <a:endParaRPr lang="ko-KR" altLang="en-US" sz="2400" smtClean="0">
              <a:ea typeface="굴림" charset="-127"/>
            </a:endParaRPr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8FBE8C4-973A-44B7-AE92-A9ECCB916E3D}" type="slidenum">
              <a:rPr lang="en-US" altLang="ko-KR"/>
              <a:pPr/>
              <a:t>30</a:t>
            </a:fld>
            <a:endParaRPr lang="en-US" altLang="ko-KR"/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86000"/>
            <a:ext cx="4876800" cy="1968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문서</a:t>
            </a:r>
          </a:p>
        </p:txBody>
      </p:sp>
      <p:sp>
        <p:nvSpPr>
          <p:cNvPr id="32771" name="내용 개체 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343400"/>
          </a:xfrm>
        </p:spPr>
        <p:txBody>
          <a:bodyPr/>
          <a:lstStyle/>
          <a:p>
            <a:r>
              <a:rPr lang="en-US" altLang="ko-KR" sz="2400" smtClean="0">
                <a:ea typeface="굴림" charset="-127"/>
                <a:hlinkClick r:id="rId2" action="ppaction://hlinkfile"/>
              </a:rPr>
              <a:t>O</a:t>
            </a:r>
            <a:r>
              <a:rPr lang="ko-KR" altLang="en-US" sz="2400" smtClean="0">
                <a:ea typeface="굴림" charset="-127"/>
                <a:hlinkClick r:id="rId2" action="ppaction://hlinkfile"/>
              </a:rPr>
              <a:t>penSAMM - Software Assurance Maturity Model</a:t>
            </a:r>
            <a:endParaRPr lang="en-US" altLang="ko-KR" sz="1600" smtClean="0">
              <a:ea typeface="굴림" charset="-127"/>
            </a:endParaRPr>
          </a:p>
          <a:p>
            <a:pPr lvl="1"/>
            <a:r>
              <a:rPr lang="ko-KR" altLang="en-US" sz="2000" b="1" smtClean="0">
                <a:ea typeface="굴림" charset="-127"/>
              </a:rPr>
              <a:t>검증</a:t>
            </a:r>
            <a:endParaRPr lang="en-US" altLang="ko-KR" sz="2000" b="1" smtClean="0">
              <a:ea typeface="굴림" charset="-127"/>
            </a:endParaRPr>
          </a:p>
          <a:p>
            <a:pPr lvl="2"/>
            <a:r>
              <a:rPr lang="en-US" altLang="ko-KR" sz="1800" smtClean="0">
                <a:ea typeface="굴림" charset="-127"/>
              </a:rPr>
              <a:t> </a:t>
            </a:r>
            <a:r>
              <a:rPr lang="ko-KR" altLang="en-US" sz="1800" smtClean="0">
                <a:ea typeface="굴림" charset="-127"/>
              </a:rPr>
              <a:t>설계 검토</a:t>
            </a:r>
            <a:endParaRPr lang="en-US" altLang="ko-KR" sz="1800" smtClean="0">
              <a:ea typeface="굴림" charset="-127"/>
            </a:endParaRPr>
          </a:p>
          <a:p>
            <a:pPr lvl="2"/>
            <a:r>
              <a:rPr lang="en-US" altLang="ko-KR" sz="1800" smtClean="0">
                <a:ea typeface="굴림" charset="-127"/>
              </a:rPr>
              <a:t> </a:t>
            </a:r>
            <a:r>
              <a:rPr lang="ko-KR" altLang="en-US" sz="1800" smtClean="0">
                <a:ea typeface="굴림" charset="-127"/>
              </a:rPr>
              <a:t>코드 검토</a:t>
            </a:r>
            <a:endParaRPr lang="en-US" altLang="ko-KR" sz="1800" smtClean="0">
              <a:ea typeface="굴림" charset="-127"/>
            </a:endParaRPr>
          </a:p>
          <a:p>
            <a:pPr lvl="2"/>
            <a:r>
              <a:rPr lang="en-US" altLang="ko-KR" sz="1800" smtClean="0">
                <a:ea typeface="굴림" charset="-127"/>
              </a:rPr>
              <a:t> </a:t>
            </a:r>
            <a:r>
              <a:rPr lang="ko-KR" altLang="en-US" sz="1800" smtClean="0">
                <a:ea typeface="굴림" charset="-127"/>
              </a:rPr>
              <a:t>보안 시험</a:t>
            </a:r>
            <a:endParaRPr lang="en-US" altLang="ko-KR" sz="1800" smtClean="0">
              <a:ea typeface="굴림" charset="-127"/>
            </a:endParaRPr>
          </a:p>
          <a:p>
            <a:pPr lvl="1"/>
            <a:r>
              <a:rPr lang="ko-KR" altLang="en-US" sz="2000" b="1" smtClean="0">
                <a:ea typeface="굴림" charset="-127"/>
              </a:rPr>
              <a:t>적용 </a:t>
            </a:r>
            <a:endParaRPr lang="en-US" altLang="ko-KR" sz="2000" b="1" smtClean="0">
              <a:ea typeface="굴림" charset="-127"/>
            </a:endParaRPr>
          </a:p>
          <a:p>
            <a:pPr lvl="2"/>
            <a:r>
              <a:rPr lang="ko-KR" altLang="en-US" sz="1800" smtClean="0">
                <a:ea typeface="굴림" charset="-127"/>
              </a:rPr>
              <a:t>취약점 관리</a:t>
            </a:r>
            <a:endParaRPr lang="en-US" altLang="ko-KR" sz="1800" smtClean="0">
              <a:ea typeface="굴림" charset="-127"/>
            </a:endParaRPr>
          </a:p>
          <a:p>
            <a:pPr lvl="2"/>
            <a:r>
              <a:rPr lang="ko-KR" altLang="en-US" sz="1800" smtClean="0">
                <a:ea typeface="굴림" charset="-127"/>
              </a:rPr>
              <a:t>환경 보안 강화</a:t>
            </a:r>
            <a:endParaRPr lang="en-US" altLang="ko-KR" sz="1800" smtClean="0">
              <a:ea typeface="굴림" charset="-127"/>
            </a:endParaRPr>
          </a:p>
          <a:p>
            <a:pPr lvl="2"/>
            <a:r>
              <a:rPr lang="ko-KR" altLang="en-US" sz="1800" smtClean="0">
                <a:ea typeface="굴림" charset="-127"/>
              </a:rPr>
              <a:t>운영</a:t>
            </a:r>
            <a:r>
              <a:rPr lang="en-US" altLang="ko-KR" sz="1800" smtClean="0">
                <a:ea typeface="굴림" charset="-127"/>
              </a:rPr>
              <a:t>(Operational enablement)</a:t>
            </a:r>
            <a:endParaRPr lang="ko-KR" altLang="en-US" sz="2400" smtClean="0">
              <a:ea typeface="굴림" charset="-127"/>
            </a:endParaRPr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A9479A-9C0C-4A3C-BA2E-DEF2B48CECC1}" type="slidenum">
              <a:rPr lang="en-US" altLang="ko-KR"/>
              <a:pPr/>
              <a:t>31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charset="-127"/>
              </a:rPr>
              <a:t>OWASP Flagship </a:t>
            </a:r>
            <a:r>
              <a:rPr lang="ko-KR" altLang="en-US" smtClean="0">
                <a:ea typeface="굴림" charset="-127"/>
              </a:rPr>
              <a:t>프로젝트 </a:t>
            </a:r>
            <a:r>
              <a:rPr lang="en-US" altLang="ko-KR" smtClean="0">
                <a:ea typeface="굴림" charset="-127"/>
              </a:rPr>
              <a:t>– </a:t>
            </a:r>
            <a:r>
              <a:rPr lang="ko-KR" altLang="en-US" smtClean="0">
                <a:ea typeface="굴림" charset="-127"/>
              </a:rPr>
              <a:t>문서</a:t>
            </a:r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eaLnBrk="1" hangingPunct="1">
              <a:buFont typeface="Arial" charset="0"/>
              <a:buChar char="•"/>
            </a:pPr>
            <a:r>
              <a:rPr lang="en-US" altLang="ko-KR" smtClean="0">
                <a:ea typeface="굴림" charset="-127"/>
                <a:hlinkClick r:id="rId2" action="ppaction://hlinkfile"/>
              </a:rPr>
              <a:t>O</a:t>
            </a:r>
            <a:r>
              <a:rPr lang="ko-KR" altLang="en-US" smtClean="0">
                <a:ea typeface="굴림" charset="-127"/>
                <a:hlinkClick r:id="rId2" action="ppaction://hlinkfile"/>
              </a:rPr>
              <a:t>penSAMM - Software Assurance Maturity Model</a:t>
            </a:r>
            <a:endParaRPr lang="en-US" altLang="ko-KR" smtClean="0">
              <a:ea typeface="굴림" charset="-127"/>
            </a:endParaRPr>
          </a:p>
          <a:p>
            <a:pPr marL="685800" lvl="1" eaLnBrk="1" hangingPunct="1">
              <a:buFont typeface="Arial" charset="0"/>
              <a:buChar char="•"/>
            </a:pPr>
            <a:r>
              <a:rPr lang="en-US" altLang="ko-KR" smtClean="0">
                <a:ea typeface="굴림" charset="-127"/>
              </a:rPr>
              <a:t>OpenSAMM </a:t>
            </a:r>
            <a:r>
              <a:rPr lang="ko-KR" altLang="en-US" smtClean="0">
                <a:ea typeface="굴림" charset="-127"/>
              </a:rPr>
              <a:t>수용회사</a:t>
            </a:r>
            <a:endParaRPr lang="en-US" altLang="ko-KR" smtClean="0">
              <a:ea typeface="굴림" charset="-127"/>
            </a:endParaRPr>
          </a:p>
          <a:p>
            <a:pPr marL="1085850" lvl="2" eaLnBrk="1" hangingPunct="1">
              <a:buFont typeface="Arial" charset="0"/>
              <a:buChar char="•"/>
            </a:pPr>
            <a:r>
              <a:rPr lang="ko-KR" altLang="en-US" smtClean="0">
                <a:ea typeface="굴림" charset="-127"/>
              </a:rPr>
              <a:t>델</a:t>
            </a:r>
            <a:r>
              <a:rPr lang="en-US" altLang="ko-KR" smtClean="0">
                <a:ea typeface="굴림" charset="-127"/>
              </a:rPr>
              <a:t>, KBC, </a:t>
            </a:r>
            <a:r>
              <a:rPr lang="ko-KR" altLang="en-US" smtClean="0">
                <a:ea typeface="굴림" charset="-127"/>
              </a:rPr>
              <a:t>고담 디지털 사이언스</a:t>
            </a:r>
            <a:r>
              <a:rPr lang="en-US" altLang="ko-KR" smtClean="0">
                <a:ea typeface="굴림" charset="-127"/>
              </a:rPr>
              <a:t>, </a:t>
            </a:r>
            <a:r>
              <a:rPr lang="ko-KR" altLang="en-US" smtClean="0">
                <a:ea typeface="굴림" charset="-127"/>
              </a:rPr>
              <a:t>포티파이</a:t>
            </a:r>
            <a:r>
              <a:rPr lang="en-US" altLang="ko-KR" smtClean="0">
                <a:ea typeface="굴림" charset="-127"/>
              </a:rPr>
              <a:t>, ING </a:t>
            </a:r>
            <a:r>
              <a:rPr lang="ko-KR" altLang="en-US" smtClean="0">
                <a:ea typeface="굴림" charset="-127"/>
              </a:rPr>
              <a:t>보험</a:t>
            </a:r>
            <a:r>
              <a:rPr lang="en-US" altLang="ko-KR" smtClean="0">
                <a:ea typeface="굴림" charset="-127"/>
              </a:rPr>
              <a:t>, ISG</a:t>
            </a:r>
          </a:p>
          <a:p>
            <a:pPr marL="285750"/>
            <a:endParaRPr lang="ko-KR" altLang="en-US" smtClean="0">
              <a:ea typeface="굴림" charset="-127"/>
            </a:endParaRPr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BFF90BB-EC44-4084-88DC-60AC108C4D09}" type="slidenum">
              <a:rPr lang="en-US" altLang="ko-KR"/>
              <a:pPr/>
              <a:t>32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OpenSAMM</a:t>
            </a:r>
            <a:endParaRPr lang="ko-KR" altLang="en-US" smtClean="0">
              <a:ea typeface="굴림" charset="-127"/>
            </a:endParaRPr>
          </a:p>
        </p:txBody>
      </p:sp>
      <p:sp>
        <p:nvSpPr>
          <p:cNvPr id="3481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753D02F-4925-4936-8F7B-DDBAF9951DBC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6" name="갈매기형 수장 5"/>
          <p:cNvSpPr/>
          <p:nvPr/>
        </p:nvSpPr>
        <p:spPr bwMode="auto">
          <a:xfrm>
            <a:off x="2438400" y="1752600"/>
            <a:ext cx="2057400" cy="609600"/>
          </a:xfrm>
          <a:prstGeom prst="chevr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rgbClr val="FFFFFF"/>
                </a:solidFill>
                <a:ea typeface="굴림" charset="-127"/>
              </a:rPr>
              <a:t>구축</a:t>
            </a:r>
            <a:endParaRPr lang="ko-KR" altLang="en-US" dirty="0">
              <a:solidFill>
                <a:schemeClr val="tx1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8" name="갈매기형 수장 7"/>
          <p:cNvSpPr/>
          <p:nvPr/>
        </p:nvSpPr>
        <p:spPr bwMode="auto">
          <a:xfrm>
            <a:off x="4419600" y="1752600"/>
            <a:ext cx="2057400" cy="609600"/>
          </a:xfrm>
          <a:prstGeom prst="chevr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ko-KR" altLang="en-US">
                <a:solidFill>
                  <a:srgbClr val="FFFFFF"/>
                </a:solidFill>
                <a:ea typeface="굴림" charset="-127"/>
              </a:rPr>
              <a:t>검증</a:t>
            </a:r>
            <a:endParaRPr lang="ko-KR" altLang="en-US">
              <a:solidFill>
                <a:schemeClr val="tx1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9" name="갈매기형 수장 8"/>
          <p:cNvSpPr/>
          <p:nvPr/>
        </p:nvSpPr>
        <p:spPr bwMode="auto">
          <a:xfrm>
            <a:off x="6400800" y="1752600"/>
            <a:ext cx="2209800" cy="609600"/>
          </a:xfrm>
          <a:prstGeom prst="chevr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rgbClr val="FFFFFF"/>
                </a:solidFill>
                <a:ea typeface="굴림" charset="-127"/>
              </a:rPr>
              <a:t>적용</a:t>
            </a:r>
            <a:endParaRPr lang="ko-KR" altLang="en-US" dirty="0">
              <a:solidFill>
                <a:schemeClr val="tx1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2438400" y="2514600"/>
            <a:ext cx="1905000" cy="1752600"/>
          </a:xfrm>
          <a:prstGeom prst="roundRect">
            <a:avLst>
              <a:gd name="adj" fmla="val 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Times New Roman" pitchFamily="18" charset="0"/>
                <a:ea typeface="굴림" charset="-127"/>
              </a:rPr>
              <a:t> Secure coding practice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Times New Roman" pitchFamily="18" charset="0"/>
                <a:ea typeface="굴림" charset="-127"/>
              </a:rPr>
              <a:t> ESAPI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Times New Roman" pitchFamily="18" charset="0"/>
                <a:ea typeface="굴림" charset="-127"/>
              </a:rPr>
              <a:t>AntiSamy</a:t>
            </a:r>
            <a:endParaRPr lang="en-US" altLang="ko-KR" sz="1200" dirty="0">
              <a:solidFill>
                <a:schemeClr val="tx1"/>
              </a:solidFill>
              <a:latin typeface="Times New Roman" pitchFamily="18" charset="0"/>
              <a:ea typeface="굴림" charset="-127"/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Times New Roman" pitchFamily="18" charset="0"/>
                <a:ea typeface="굴림" charset="-127"/>
              </a:rPr>
              <a:t> Java Encoder 1.1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chemeClr val="tx1"/>
                </a:solidFill>
                <a:latin typeface="Times New Roman" pitchFamily="18" charset="0"/>
                <a:ea typeface="굴림" charset="-127"/>
              </a:rPr>
              <a:t> CSRF Guard</a:t>
            </a:r>
          </a:p>
          <a:p>
            <a:pPr eaLnBrk="1" hangingPunct="1">
              <a:defRPr/>
            </a:pPr>
            <a:endParaRPr lang="ko-KR" altLang="en-US" dirty="0">
              <a:solidFill>
                <a:schemeClr val="tx1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4495800" y="2514600"/>
            <a:ext cx="1828800" cy="1752600"/>
          </a:xfrm>
          <a:prstGeom prst="roundRect">
            <a:avLst>
              <a:gd name="adj" fmla="val 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171450" indent="-171450" eaLnBrk="1" hangingPunct="1">
              <a:buFont typeface="Arial" charset="0"/>
              <a:buChar char="•"/>
              <a:defRPr/>
            </a:pPr>
            <a:r>
              <a:rPr lang="en-US" altLang="ko-KR" sz="1000" dirty="0">
                <a:solidFill>
                  <a:schemeClr val="tx1"/>
                </a:solidFill>
                <a:ea typeface="굴림" charset="-127"/>
              </a:rPr>
              <a:t>Code</a:t>
            </a:r>
            <a:r>
              <a:rPr lang="ko-KR" altLang="en-US" sz="1000" dirty="0">
                <a:solidFill>
                  <a:schemeClr val="tx1"/>
                </a:solidFill>
                <a:ea typeface="굴림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ea typeface="굴림" charset="-127"/>
              </a:rPr>
              <a:t>Review </a:t>
            </a:r>
            <a:r>
              <a:rPr lang="en-US" altLang="ko-KR" sz="1000" dirty="0" err="1">
                <a:solidFill>
                  <a:schemeClr val="tx1"/>
                </a:solidFill>
                <a:ea typeface="굴림" charset="-127"/>
              </a:rPr>
              <a:t>Giuide</a:t>
            </a:r>
            <a:endParaRPr lang="en-US" altLang="ko-KR" sz="1000" dirty="0">
              <a:solidFill>
                <a:schemeClr val="tx1"/>
              </a:solidFill>
              <a:ea typeface="굴림" charset="-127"/>
            </a:endParaRPr>
          </a:p>
          <a:p>
            <a:pPr marL="171450" indent="-171450" eaLnBrk="1" hangingPunct="1">
              <a:buFont typeface="Arial" charset="0"/>
              <a:buChar char="•"/>
              <a:defRPr/>
            </a:pPr>
            <a:r>
              <a:rPr lang="en-US" altLang="ko-KR" sz="1000" dirty="0">
                <a:solidFill>
                  <a:schemeClr val="tx1"/>
                </a:solidFill>
                <a:ea typeface="굴림" charset="-127"/>
              </a:rPr>
              <a:t>ASVS</a:t>
            </a:r>
          </a:p>
          <a:p>
            <a:pPr marL="171450" indent="-171450" eaLnBrk="1" hangingPunct="1">
              <a:buFont typeface="Arial" charset="0"/>
              <a:buChar char="•"/>
              <a:defRPr/>
            </a:pPr>
            <a:r>
              <a:rPr lang="en-US" altLang="ko-KR" sz="1000" dirty="0">
                <a:solidFill>
                  <a:schemeClr val="tx1"/>
                </a:solidFill>
                <a:ea typeface="굴림" charset="-127"/>
              </a:rPr>
              <a:t>Testing </a:t>
            </a:r>
            <a:r>
              <a:rPr lang="ko-KR" altLang="en-US" sz="1000" dirty="0">
                <a:solidFill>
                  <a:schemeClr val="tx1"/>
                </a:solidFill>
                <a:ea typeface="굴림" charset="-127"/>
              </a:rPr>
              <a:t>가이드</a:t>
            </a: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6477000" y="2514600"/>
            <a:ext cx="1981200" cy="1752600"/>
          </a:xfrm>
          <a:prstGeom prst="roundRect">
            <a:avLst>
              <a:gd name="adj" fmla="val 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171450" indent="-171450" eaLnBrk="1" hangingPunct="1">
              <a:buFont typeface="Arial" charset="0"/>
              <a:buChar char="•"/>
              <a:defRPr/>
            </a:pPr>
            <a:r>
              <a:rPr lang="en-US" altLang="ko-KR" sz="1000" dirty="0" err="1">
                <a:solidFill>
                  <a:schemeClr val="tx1"/>
                </a:solidFill>
                <a:ea typeface="굴림" charset="-127"/>
              </a:rPr>
              <a:t>ModSecurity</a:t>
            </a:r>
            <a:endParaRPr lang="en-US" altLang="ko-KR" sz="1000" dirty="0">
              <a:solidFill>
                <a:schemeClr val="tx1"/>
              </a:solidFill>
              <a:ea typeface="굴림" charset="-127"/>
            </a:endParaRPr>
          </a:p>
          <a:p>
            <a:pPr marL="171450" indent="-171450" eaLnBrk="1" hangingPunct="1">
              <a:buFont typeface="Arial" charset="0"/>
              <a:buChar char="•"/>
              <a:defRPr/>
            </a:pPr>
            <a:r>
              <a:rPr lang="en-US" altLang="ko-KR" sz="1000" dirty="0" err="1">
                <a:solidFill>
                  <a:schemeClr val="tx1"/>
                </a:solidFill>
                <a:ea typeface="굴림" charset="-127"/>
              </a:rPr>
              <a:t>AppSensor</a:t>
            </a:r>
            <a:endParaRPr lang="ko-KR" altLang="en-US" sz="1000" dirty="0">
              <a:solidFill>
                <a:schemeClr val="tx1"/>
              </a:solidFill>
              <a:ea typeface="굴림" charset="-127"/>
            </a:endParaRPr>
          </a:p>
        </p:txBody>
      </p:sp>
      <p:sp>
        <p:nvSpPr>
          <p:cNvPr id="15" name="갈매기형 수장 14"/>
          <p:cNvSpPr/>
          <p:nvPr/>
        </p:nvSpPr>
        <p:spPr bwMode="auto">
          <a:xfrm>
            <a:off x="381000" y="1752600"/>
            <a:ext cx="2133600" cy="609600"/>
          </a:xfrm>
          <a:prstGeom prst="chevr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ko-KR" altLang="en-US" dirty="0">
                <a:solidFill>
                  <a:srgbClr val="FFFFFF"/>
                </a:solidFill>
                <a:ea typeface="굴림" charset="-127"/>
              </a:rPr>
              <a:t>거버넌스</a:t>
            </a:r>
            <a:endParaRPr lang="ko-KR" altLang="en-US" dirty="0">
              <a:solidFill>
                <a:schemeClr val="tx1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81000" y="2514600"/>
            <a:ext cx="1905000" cy="1752600"/>
          </a:xfrm>
          <a:prstGeom prst="roundRect">
            <a:avLst>
              <a:gd name="adj" fmla="val 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1000" dirty="0" err="1"/>
              <a:t>WebGoat</a:t>
            </a:r>
            <a:endParaRPr lang="en-US" altLang="ko-KR" sz="1000" dirty="0"/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1000" dirty="0"/>
              <a:t>WebGoat.NET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1000" dirty="0"/>
              <a:t>Broken Web Applications Project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1000" dirty="0"/>
              <a:t>Top 10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1000" dirty="0"/>
              <a:t>Development Guide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charset="-127"/>
              </a:rPr>
              <a:t>2015</a:t>
            </a:r>
            <a:r>
              <a:rPr lang="ko-KR" altLang="en-US" dirty="0" smtClean="0">
                <a:ea typeface="굴림" charset="-127"/>
              </a:rPr>
              <a:t>년 주요 계획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>
                <a:ea typeface="굴림" charset="-127"/>
              </a:rPr>
              <a:t>하반기 </a:t>
            </a:r>
            <a:r>
              <a:rPr lang="en-US" altLang="ko-KR" dirty="0" smtClean="0">
                <a:ea typeface="굴림" charset="-127"/>
              </a:rPr>
              <a:t>‘OWASP Korea Day’</a:t>
            </a:r>
            <a:r>
              <a:rPr lang="ko-KR" altLang="en-US" dirty="0" smtClean="0">
                <a:ea typeface="굴림" charset="-127"/>
              </a:rPr>
              <a:t> 컨퍼런스 개최</a:t>
            </a:r>
            <a:r>
              <a:rPr lang="en-US" altLang="ko-KR" dirty="0" smtClean="0">
                <a:ea typeface="굴림" charset="-127"/>
              </a:rPr>
              <a:t>(</a:t>
            </a:r>
            <a:r>
              <a:rPr lang="ko-KR" altLang="en-US" dirty="0" smtClean="0">
                <a:ea typeface="굴림" charset="-127"/>
              </a:rPr>
              <a:t>서울</a:t>
            </a:r>
            <a:r>
              <a:rPr lang="en-US" altLang="ko-KR" dirty="0" smtClean="0">
                <a:ea typeface="굴림" charset="-127"/>
              </a:rPr>
              <a:t>, 10</a:t>
            </a:r>
            <a:r>
              <a:rPr lang="ko-KR" altLang="en-US" dirty="0" smtClean="0">
                <a:ea typeface="굴림" charset="-127"/>
              </a:rPr>
              <a:t>월</a:t>
            </a:r>
            <a:r>
              <a:rPr lang="en-US" altLang="ko-KR" dirty="0" smtClean="0">
                <a:ea typeface="굴림" charset="-127"/>
              </a:rPr>
              <a:t>)</a:t>
            </a:r>
          </a:p>
          <a:p>
            <a:pPr lvl="1"/>
            <a:r>
              <a:rPr lang="ko-KR" altLang="en-US" dirty="0" smtClean="0">
                <a:solidFill>
                  <a:srgbClr val="000099"/>
                </a:solidFill>
                <a:ea typeface="굴림" charset="-127"/>
              </a:rPr>
              <a:t>좋은 주제 발표를 찾습니다</a:t>
            </a:r>
            <a:r>
              <a:rPr lang="en-US" altLang="ko-KR" dirty="0" smtClean="0">
                <a:solidFill>
                  <a:srgbClr val="000099"/>
                </a:solidFill>
                <a:ea typeface="굴림" charset="-127"/>
              </a:rPr>
              <a:t>!</a:t>
            </a:r>
          </a:p>
          <a:p>
            <a:r>
              <a:rPr lang="en-US" altLang="ko-KR" dirty="0" smtClean="0">
                <a:ea typeface="굴림" charset="-127"/>
              </a:rPr>
              <a:t> </a:t>
            </a:r>
            <a:r>
              <a:rPr lang="ko-KR" altLang="en-US" dirty="0" smtClean="0">
                <a:ea typeface="굴림" charset="-127"/>
              </a:rPr>
              <a:t>한글화 프로젝트 계속 진행</a:t>
            </a:r>
            <a:endParaRPr lang="en-US" altLang="ko-KR" dirty="0" smtClean="0">
              <a:ea typeface="굴림" charset="-127"/>
            </a:endParaRPr>
          </a:p>
          <a:p>
            <a:pPr lvl="1"/>
            <a:r>
              <a:rPr lang="en-US" altLang="ko-KR" dirty="0" smtClean="0">
                <a:ea typeface="굴림" charset="-127"/>
              </a:rPr>
              <a:t>OWASP </a:t>
            </a:r>
            <a:r>
              <a:rPr lang="ko-KR" altLang="en-US" dirty="0" smtClean="0">
                <a:ea typeface="굴림" charset="-127"/>
              </a:rPr>
              <a:t>코드 리뷰 가이드</a:t>
            </a:r>
            <a:r>
              <a:rPr lang="en-US" altLang="ko-KR" dirty="0" smtClean="0">
                <a:ea typeface="굴림" charset="-127"/>
              </a:rPr>
              <a:t> 7</a:t>
            </a:r>
            <a:r>
              <a:rPr lang="ko-KR" altLang="en-US" dirty="0" smtClean="0">
                <a:ea typeface="굴림" charset="-127"/>
              </a:rPr>
              <a:t>월 </a:t>
            </a:r>
            <a:r>
              <a:rPr lang="ko-KR" altLang="en-US" dirty="0" smtClean="0">
                <a:ea typeface="굴림" charset="-127"/>
              </a:rPr>
              <a:t>공</a:t>
            </a:r>
            <a:r>
              <a:rPr lang="ko-KR" altLang="en-US" dirty="0" smtClean="0">
                <a:ea typeface="굴림" charset="-127"/>
              </a:rPr>
              <a:t>식</a:t>
            </a:r>
            <a:endParaRPr lang="en-US" altLang="ko-KR" dirty="0" smtClean="0">
              <a:ea typeface="굴림" charset="-127"/>
            </a:endParaRPr>
          </a:p>
          <a:p>
            <a:pPr lvl="1"/>
            <a:r>
              <a:rPr lang="en-US" altLang="ko-KR" dirty="0" smtClean="0">
                <a:ea typeface="굴림" charset="-127"/>
              </a:rPr>
              <a:t>OWASP </a:t>
            </a:r>
            <a:r>
              <a:rPr lang="ko-KR" altLang="en-US" dirty="0" err="1" smtClean="0">
                <a:ea typeface="굴림" charset="-127"/>
              </a:rPr>
              <a:t>테스팅</a:t>
            </a:r>
            <a:r>
              <a:rPr lang="ko-KR" altLang="en-US" dirty="0" smtClean="0">
                <a:ea typeface="굴림" charset="-127"/>
              </a:rPr>
              <a:t> 가이드  </a:t>
            </a:r>
            <a:r>
              <a:rPr lang="en-US" altLang="ko-KR" dirty="0" smtClean="0">
                <a:ea typeface="굴림" charset="-127"/>
              </a:rPr>
              <a:t>9</a:t>
            </a:r>
            <a:r>
              <a:rPr lang="ko-KR" altLang="en-US" dirty="0" smtClean="0">
                <a:ea typeface="굴림" charset="-127"/>
              </a:rPr>
              <a:t>월 발간</a:t>
            </a:r>
            <a:endParaRPr lang="en-US" altLang="ko-KR" dirty="0" smtClean="0">
              <a:ea typeface="굴림" charset="-127"/>
            </a:endParaRPr>
          </a:p>
          <a:p>
            <a:pPr lvl="1"/>
            <a:r>
              <a:rPr lang="en-US" altLang="ko-KR" dirty="0" smtClean="0"/>
              <a:t>OWASP </a:t>
            </a:r>
            <a:r>
              <a:rPr lang="en-US" altLang="ko-KR" b="1" dirty="0" err="1" smtClean="0"/>
              <a:t>IoT</a:t>
            </a:r>
            <a:r>
              <a:rPr lang="en-US" altLang="ko-KR" b="1" dirty="0" smtClean="0"/>
              <a:t> Top 10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부산 </a:t>
            </a:r>
            <a:r>
              <a:rPr lang="ko-KR" altLang="en-US" sz="2400" dirty="0" err="1" smtClean="0"/>
              <a:t>챕터</a:t>
            </a:r>
            <a:r>
              <a:rPr lang="ko-KR" altLang="en-US" sz="2400" dirty="0" smtClean="0"/>
              <a:t> 번역 진행</a:t>
            </a:r>
            <a:r>
              <a:rPr lang="en-US" altLang="ko-KR" sz="2400" dirty="0" smtClean="0"/>
              <a:t>)</a:t>
            </a:r>
            <a:endParaRPr lang="en-US" altLang="ko-KR" dirty="0" smtClean="0"/>
          </a:p>
          <a:p>
            <a:pPr lvl="2"/>
            <a:r>
              <a:rPr lang="ko-KR" altLang="en-US" b="1" dirty="0" smtClean="0">
                <a:solidFill>
                  <a:srgbClr val="000099"/>
                </a:solidFill>
                <a:ea typeface="굴림" charset="-127"/>
              </a:rPr>
              <a:t>프로젝트 </a:t>
            </a:r>
            <a:r>
              <a:rPr lang="ko-KR" altLang="en-US" b="1" dirty="0" err="1" smtClean="0">
                <a:solidFill>
                  <a:srgbClr val="000099"/>
                </a:solidFill>
                <a:ea typeface="굴림" charset="-127"/>
              </a:rPr>
              <a:t>후원사</a:t>
            </a:r>
            <a:r>
              <a:rPr lang="ko-KR" altLang="en-US" b="1" dirty="0" smtClean="0">
                <a:solidFill>
                  <a:srgbClr val="000099"/>
                </a:solidFill>
                <a:ea typeface="굴림" charset="-127"/>
              </a:rPr>
              <a:t> 찾습니다</a:t>
            </a:r>
            <a:r>
              <a:rPr lang="en-US" altLang="ko-KR" dirty="0" smtClean="0">
                <a:solidFill>
                  <a:srgbClr val="000099"/>
                </a:solidFill>
                <a:ea typeface="굴림" charset="-127"/>
              </a:rPr>
              <a:t>!  (150</a:t>
            </a:r>
            <a:r>
              <a:rPr lang="ko-KR" altLang="en-US" dirty="0" smtClean="0">
                <a:solidFill>
                  <a:srgbClr val="000099"/>
                </a:solidFill>
                <a:ea typeface="굴림" charset="-127"/>
              </a:rPr>
              <a:t>만원</a:t>
            </a:r>
            <a:r>
              <a:rPr lang="en-US" altLang="ko-KR" dirty="0" smtClean="0">
                <a:solidFill>
                  <a:srgbClr val="000099"/>
                </a:solidFill>
                <a:ea typeface="굴림" charset="-127"/>
              </a:rPr>
              <a:t>)</a:t>
            </a:r>
          </a:p>
          <a:p>
            <a:pPr lvl="1"/>
            <a:r>
              <a:rPr lang="en-US" altLang="ko-KR" dirty="0" smtClean="0">
                <a:ea typeface="굴림" charset="-127"/>
              </a:rPr>
              <a:t>ASVS, </a:t>
            </a:r>
            <a:r>
              <a:rPr lang="en-US" altLang="ko-KR" dirty="0" err="1" smtClean="0">
                <a:ea typeface="굴림" charset="-127"/>
              </a:rPr>
              <a:t>OpenSAMM</a:t>
            </a:r>
            <a:r>
              <a:rPr lang="en-US" altLang="ko-KR" dirty="0" smtClean="0">
                <a:ea typeface="굴림" charset="-127"/>
              </a:rPr>
              <a:t> </a:t>
            </a:r>
            <a:r>
              <a:rPr lang="ko-KR" altLang="en-US" dirty="0" smtClean="0">
                <a:ea typeface="굴림" charset="-127"/>
              </a:rPr>
              <a:t>등</a:t>
            </a:r>
            <a:endParaRPr lang="en-US" altLang="ko-KR" dirty="0" smtClean="0">
              <a:ea typeface="굴림" charset="-127"/>
            </a:endParaRPr>
          </a:p>
          <a:p>
            <a:pPr lvl="2"/>
            <a:r>
              <a:rPr lang="ko-KR" altLang="en-US" dirty="0" smtClean="0">
                <a:solidFill>
                  <a:srgbClr val="000099"/>
                </a:solidFill>
                <a:ea typeface="굴림" charset="-127"/>
              </a:rPr>
              <a:t>프로젝트 </a:t>
            </a:r>
            <a:r>
              <a:rPr lang="ko-KR" altLang="en-US" dirty="0" err="1" smtClean="0">
                <a:solidFill>
                  <a:srgbClr val="000099"/>
                </a:solidFill>
                <a:ea typeface="굴림" charset="-127"/>
              </a:rPr>
              <a:t>후원사</a:t>
            </a:r>
            <a:r>
              <a:rPr lang="ko-KR" altLang="en-US" dirty="0" smtClean="0">
                <a:solidFill>
                  <a:srgbClr val="000099"/>
                </a:solidFill>
                <a:ea typeface="굴림" charset="-127"/>
              </a:rPr>
              <a:t> 찾습니다</a:t>
            </a:r>
            <a:r>
              <a:rPr lang="en-US" altLang="ko-KR" dirty="0" smtClean="0">
                <a:solidFill>
                  <a:srgbClr val="000099"/>
                </a:solidFill>
                <a:ea typeface="굴림" charset="-127"/>
              </a:rPr>
              <a:t>! </a:t>
            </a:r>
            <a:endParaRPr lang="en-US" altLang="ko-KR" dirty="0" smtClean="0">
              <a:ea typeface="굴림" charset="-127"/>
            </a:endParaRPr>
          </a:p>
          <a:p>
            <a:r>
              <a:rPr lang="ko-KR" altLang="en-US" dirty="0" smtClean="0">
                <a:ea typeface="굴림" charset="-127"/>
              </a:rPr>
              <a:t>운영진 자원봉사자 </a:t>
            </a:r>
            <a:r>
              <a:rPr lang="ko-KR" altLang="en-US" dirty="0" smtClean="0">
                <a:ea typeface="굴림" charset="-127"/>
              </a:rPr>
              <a:t>모집</a:t>
            </a:r>
            <a:r>
              <a:rPr lang="en-US" altLang="ko-KR" dirty="0" smtClean="0">
                <a:ea typeface="굴림" charset="-127"/>
              </a:rPr>
              <a:t>!</a:t>
            </a:r>
          </a:p>
          <a:p>
            <a:pPr lvl="1"/>
            <a:r>
              <a:rPr lang="ko-KR" altLang="en-US" dirty="0" smtClean="0">
                <a:ea typeface="굴림" charset="-127"/>
              </a:rPr>
              <a:t>개발자</a:t>
            </a:r>
            <a:r>
              <a:rPr lang="en-US" altLang="ko-KR" dirty="0" smtClean="0">
                <a:ea typeface="굴림" charset="-127"/>
              </a:rPr>
              <a:t>, </a:t>
            </a:r>
            <a:r>
              <a:rPr lang="ko-KR" altLang="en-US" dirty="0" smtClean="0">
                <a:ea typeface="굴림" charset="-127"/>
              </a:rPr>
              <a:t>보안 전문가</a:t>
            </a:r>
            <a:r>
              <a:rPr lang="en-US" altLang="ko-KR" dirty="0" smtClean="0">
                <a:ea typeface="굴림" charset="-127"/>
              </a:rPr>
              <a:t>, </a:t>
            </a:r>
            <a:r>
              <a:rPr lang="ko-KR" altLang="en-US" dirty="0" smtClean="0">
                <a:ea typeface="굴림" charset="-127"/>
              </a:rPr>
              <a:t>동영상</a:t>
            </a:r>
            <a:r>
              <a:rPr lang="en-US" altLang="ko-KR" dirty="0" smtClean="0">
                <a:ea typeface="굴림" charset="-127"/>
              </a:rPr>
              <a:t>, </a:t>
            </a:r>
            <a:r>
              <a:rPr lang="ko-KR" altLang="en-US" dirty="0" smtClean="0">
                <a:ea typeface="굴림" charset="-127"/>
              </a:rPr>
              <a:t>이미지 편집</a:t>
            </a:r>
            <a:r>
              <a:rPr lang="en-US" altLang="ko-KR" dirty="0" smtClean="0">
                <a:ea typeface="굴림" charset="-127"/>
              </a:rPr>
              <a:t> </a:t>
            </a:r>
            <a:r>
              <a:rPr lang="ko-KR" altLang="en-US" dirty="0" smtClean="0">
                <a:ea typeface="굴림" charset="-127"/>
              </a:rPr>
              <a:t>등</a:t>
            </a:r>
            <a:endParaRPr lang="en-US" altLang="ko-KR" dirty="0" smtClean="0">
              <a:ea typeface="굴림" charset="-127"/>
            </a:endParaRPr>
          </a:p>
          <a:p>
            <a:r>
              <a:rPr lang="en-US" altLang="ko-KR" dirty="0" smtClean="0">
                <a:ea typeface="굴림" charset="-127"/>
              </a:rPr>
              <a:t> </a:t>
            </a:r>
            <a:r>
              <a:rPr lang="ko-KR" altLang="en-US" dirty="0" smtClean="0">
                <a:ea typeface="굴림" charset="-127"/>
              </a:rPr>
              <a:t>글로벌 관계 강화</a:t>
            </a:r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DFD809-723D-4BED-A733-F381F53916BE}" type="slidenum">
              <a:rPr lang="en-US" altLang="ko-KR"/>
              <a:pPr/>
              <a:t>34</a:t>
            </a:fld>
            <a:endParaRPr lang="en-US" altLang="ko-KR"/>
          </a:p>
        </p:txBody>
      </p:sp>
      <p:pic>
        <p:nvPicPr>
          <p:cNvPr id="5" name="그림 4" descr="EnSec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896" y="3245394"/>
            <a:ext cx="1562100" cy="88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charset="-127"/>
              </a:rPr>
              <a:t>2015</a:t>
            </a:r>
            <a:r>
              <a:rPr lang="ko-KR" altLang="en-US" dirty="0" smtClean="0">
                <a:ea typeface="굴림" charset="-127"/>
              </a:rPr>
              <a:t>년 주요 계획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사단법인 설립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lvl="1"/>
            <a:r>
              <a:rPr lang="ko-KR" altLang="en-US" dirty="0" err="1" smtClean="0">
                <a:latin typeface="굴림" pitchFamily="50" charset="-127"/>
                <a:ea typeface="굴림" pitchFamily="50" charset="-127"/>
              </a:rPr>
              <a:t>법인명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: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한국소프트웨어보안연구소</a:t>
            </a:r>
          </a:p>
          <a:p>
            <a:pPr lvl="1"/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영문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: OWASP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코리아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lvl="2"/>
            <a:r>
              <a:rPr lang="ko-KR" altLang="en-US" dirty="0" smtClean="0">
                <a:solidFill>
                  <a:srgbClr val="000099"/>
                </a:solidFill>
                <a:latin typeface="굴림" pitchFamily="50" charset="-127"/>
                <a:ea typeface="굴림" pitchFamily="50" charset="-127"/>
              </a:rPr>
              <a:t>기업회원</a:t>
            </a:r>
            <a:r>
              <a:rPr lang="en-US" altLang="ko-KR" dirty="0" smtClean="0">
                <a:solidFill>
                  <a:srgbClr val="000099"/>
                </a:solidFill>
                <a:latin typeface="굴림" pitchFamily="50" charset="-127"/>
                <a:ea typeface="굴림" pitchFamily="50" charset="-127"/>
              </a:rPr>
              <a:t>(3-4</a:t>
            </a:r>
            <a:r>
              <a:rPr lang="ko-KR" altLang="en-US" dirty="0" smtClean="0">
                <a:solidFill>
                  <a:srgbClr val="000099"/>
                </a:solidFill>
                <a:latin typeface="굴림" pitchFamily="50" charset="-127"/>
                <a:ea typeface="굴림" pitchFamily="50" charset="-127"/>
              </a:rPr>
              <a:t>개</a:t>
            </a:r>
            <a:r>
              <a:rPr lang="en-US" altLang="ko-KR" dirty="0" smtClean="0">
                <a:solidFill>
                  <a:srgbClr val="000099"/>
                </a:solidFill>
                <a:latin typeface="굴림" pitchFamily="50" charset="-127"/>
                <a:ea typeface="굴림" pitchFamily="50" charset="-127"/>
              </a:rPr>
              <a:t>)</a:t>
            </a:r>
            <a:r>
              <a:rPr lang="ko-KR" altLang="en-US" dirty="0" smtClean="0">
                <a:solidFill>
                  <a:srgbClr val="000099"/>
                </a:solidFill>
                <a:latin typeface="굴림" pitchFamily="50" charset="-127"/>
                <a:ea typeface="굴림" pitchFamily="50" charset="-127"/>
              </a:rPr>
              <a:t>을 찾습니다</a:t>
            </a:r>
            <a:r>
              <a:rPr lang="en-US" altLang="ko-KR" dirty="0" smtClean="0">
                <a:solidFill>
                  <a:srgbClr val="000099"/>
                </a:solidFill>
                <a:latin typeface="굴림" pitchFamily="50" charset="-127"/>
                <a:ea typeface="굴림" pitchFamily="50" charset="-127"/>
              </a:rPr>
              <a:t>!</a:t>
            </a:r>
          </a:p>
          <a:p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지부 설립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lvl="1"/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올해 추가 지부 설립 추진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lvl="1"/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인천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 or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대전 등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endParaRPr lang="ko-KR" altLang="en-US" dirty="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DFD809-723D-4BED-A733-F381F53916BE}" type="slidenum">
              <a:rPr lang="en-US" altLang="ko-KR"/>
              <a:pPr/>
              <a:t>35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228AF13-DADF-4D2C-92F1-B024CDD84839}" type="slidenum">
              <a:rPr lang="en-US" altLang="ko-KR">
                <a:latin typeface="맑은 고딕" pitchFamily="50" charset="-127"/>
                <a:ea typeface="맑은 고딕" pitchFamily="50" charset="-127"/>
              </a:rPr>
              <a:pPr/>
              <a:t>36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ko-KR" altLang="en-US" sz="3200" dirty="0" smtClean="0">
                <a:latin typeface="굴림" pitchFamily="50" charset="-127"/>
                <a:ea typeface="굴림" pitchFamily="50" charset="-127"/>
              </a:rPr>
              <a:t>웹 애플리케이션 보안 전문가 시험 및 등록제 시행</a:t>
            </a:r>
            <a:endParaRPr lang="en-US" altLang="ko-KR" sz="3200" dirty="0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목적</a:t>
            </a:r>
            <a:r>
              <a:rPr lang="en-US" altLang="ko-KR" sz="2400" dirty="0" smtClean="0">
                <a:latin typeface="굴림" pitchFamily="50" charset="-127"/>
                <a:ea typeface="굴림" pitchFamily="50" charset="-127"/>
              </a:rPr>
              <a:t>: </a:t>
            </a: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웹 애플리케이션 보안 지식 검증을 통한 우수 보안인력 양성</a:t>
            </a:r>
            <a:endParaRPr lang="en-US" altLang="ko-KR" sz="2400" dirty="0" smtClean="0">
              <a:latin typeface="굴림" pitchFamily="50" charset="-127"/>
              <a:ea typeface="굴림" pitchFamily="50" charset="-127"/>
            </a:endParaRPr>
          </a:p>
          <a:p>
            <a:pPr eaLnBrk="1" hangingPunct="1">
              <a:defRPr/>
            </a:pP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시험문제 </a:t>
            </a:r>
            <a:r>
              <a:rPr lang="en-US" altLang="ko-KR" sz="2400" dirty="0" smtClean="0">
                <a:latin typeface="굴림" pitchFamily="50" charset="-127"/>
                <a:ea typeface="굴림" pitchFamily="50" charset="-127"/>
              </a:rPr>
              <a:t>100</a:t>
            </a: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문제 세트 개발</a:t>
            </a:r>
            <a:endParaRPr lang="en-US" altLang="ko-KR" sz="2400" dirty="0" smtClean="0">
              <a:latin typeface="굴림" pitchFamily="50" charset="-127"/>
              <a:ea typeface="굴림" pitchFamily="50" charset="-127"/>
            </a:endParaRPr>
          </a:p>
          <a:p>
            <a:pPr lvl="1" eaLnBrk="1" hangingPunct="1">
              <a:defRPr/>
            </a:pP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문제 분야</a:t>
            </a:r>
            <a:r>
              <a:rPr lang="en-US" altLang="ko-KR" sz="20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: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웹 프로토콜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침투시험 기술 및 도구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코드 리뷰</a:t>
            </a:r>
            <a:endParaRPr lang="en-US" altLang="ko-KR" sz="2000" dirty="0">
              <a:latin typeface="굴림" pitchFamily="50" charset="-127"/>
              <a:ea typeface="굴림" pitchFamily="50" charset="-127"/>
            </a:endParaRPr>
          </a:p>
          <a:p>
            <a:pPr lvl="1" eaLnBrk="1" hangingPunct="1">
              <a:defRPr/>
            </a:pP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난이도별 구성 </a:t>
            </a:r>
            <a:r>
              <a:rPr lang="en-US" altLang="ko-KR" sz="2000" dirty="0" smtClean="0">
                <a:latin typeface="굴림" pitchFamily="50" charset="-127"/>
                <a:ea typeface="굴림" pitchFamily="50" charset="-127"/>
              </a:rPr>
              <a:t>:</a:t>
            </a: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상중하</a:t>
            </a:r>
            <a:endParaRPr lang="en-US" altLang="ko-KR" sz="2000" dirty="0" smtClean="0">
              <a:latin typeface="굴림" pitchFamily="50" charset="-127"/>
              <a:ea typeface="굴림" pitchFamily="50" charset="-127"/>
            </a:endParaRPr>
          </a:p>
          <a:p>
            <a:pPr eaLnBrk="1" hangingPunct="1">
              <a:defRPr/>
            </a:pP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시험대상 </a:t>
            </a:r>
            <a:r>
              <a:rPr lang="en-US" altLang="ko-KR" sz="2400" dirty="0" smtClean="0">
                <a:latin typeface="굴림" pitchFamily="50" charset="-127"/>
                <a:ea typeface="굴림" pitchFamily="50" charset="-127"/>
              </a:rPr>
              <a:t>: </a:t>
            </a: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침투시험</a:t>
            </a:r>
            <a:r>
              <a:rPr lang="en-US" altLang="ko-KR" sz="2400" dirty="0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모의해킹</a:t>
            </a:r>
            <a:r>
              <a:rPr lang="en-US" altLang="ko-KR" sz="2400" dirty="0" smtClean="0">
                <a:latin typeface="굴림" pitchFamily="50" charset="-127"/>
                <a:ea typeface="굴림" pitchFamily="50" charset="-127"/>
              </a:rPr>
              <a:t>)</a:t>
            </a: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전문가</a:t>
            </a:r>
            <a:r>
              <a:rPr lang="en-US" altLang="ko-KR" sz="2400" dirty="0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애플리케이션</a:t>
            </a:r>
            <a:r>
              <a:rPr lang="en-US" altLang="ko-KR" sz="2400" dirty="0" smtClean="0">
                <a:latin typeface="굴림" pitchFamily="50" charset="-127"/>
                <a:ea typeface="굴림" pitchFamily="50" charset="-127"/>
              </a:rPr>
              <a:t>/</a:t>
            </a: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소프트웨어 개발자</a:t>
            </a:r>
            <a:endParaRPr lang="en-US" altLang="ko-KR" sz="2400" dirty="0" smtClean="0">
              <a:latin typeface="굴림" pitchFamily="50" charset="-127"/>
              <a:ea typeface="굴림" pitchFamily="50" charset="-127"/>
            </a:endParaRPr>
          </a:p>
          <a:p>
            <a:pPr eaLnBrk="1" hangingPunct="1">
              <a:defRPr/>
            </a:pPr>
            <a:r>
              <a:rPr lang="ko-KR" altLang="en-US" sz="2400" dirty="0" smtClean="0">
                <a:latin typeface="굴림" pitchFamily="50" charset="-127"/>
                <a:ea typeface="굴림" pitchFamily="50" charset="-127"/>
              </a:rPr>
              <a:t>합격자는 등록 및 관리</a:t>
            </a:r>
            <a:endParaRPr lang="en-US" altLang="ko-KR" sz="2400" dirty="0" smtClean="0">
              <a:latin typeface="굴림" pitchFamily="50" charset="-127"/>
              <a:ea typeface="굴림" pitchFamily="50" charset="-127"/>
            </a:endParaRPr>
          </a:p>
          <a:p>
            <a:pPr lvl="1" eaLnBrk="1" hangingPunct="1">
              <a:defRPr/>
            </a:pP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합격자는 홈페이지에 이름 공개</a:t>
            </a:r>
            <a:endParaRPr lang="en-US" altLang="ko-KR" sz="2000" dirty="0" smtClean="0">
              <a:latin typeface="굴림" pitchFamily="50" charset="-127"/>
              <a:ea typeface="굴림" pitchFamily="50" charset="-127"/>
            </a:endParaRPr>
          </a:p>
          <a:p>
            <a:pPr lvl="1" eaLnBrk="1" hangingPunct="1">
              <a:defRPr/>
            </a:pPr>
            <a:r>
              <a:rPr lang="ko-KR" altLang="en-US" sz="2000" dirty="0" smtClean="0">
                <a:latin typeface="굴림" pitchFamily="50" charset="-127"/>
                <a:ea typeface="굴림" pitchFamily="50" charset="-127"/>
              </a:rPr>
              <a:t>등록증 발급</a:t>
            </a:r>
            <a:endParaRPr lang="en-US" altLang="ko-KR" sz="2000" dirty="0" smtClean="0">
              <a:latin typeface="굴림" pitchFamily="50" charset="-127"/>
              <a:ea typeface="굴림" pitchFamily="50" charset="-127"/>
            </a:endParaRPr>
          </a:p>
          <a:p>
            <a:pPr marL="0" indent="0" eaLnBrk="1" hangingPunct="1">
              <a:buFont typeface="Webdings" pitchFamily="18" charset="2"/>
              <a:buNone/>
              <a:defRPr/>
            </a:pPr>
            <a:endParaRPr lang="en-US" altLang="ko-KR" sz="2400" dirty="0" smtClean="0">
              <a:latin typeface="굴림" pitchFamily="50" charset="-127"/>
              <a:ea typeface="굴림" pitchFamily="50" charset="-127"/>
            </a:endParaRPr>
          </a:p>
          <a:p>
            <a:pPr eaLnBrk="1" hangingPunct="1">
              <a:defRPr/>
            </a:pPr>
            <a:endParaRPr lang="en-US" altLang="ko-KR" sz="2400" dirty="0" smtClean="0">
              <a:latin typeface="굴림" pitchFamily="50" charset="-127"/>
              <a:ea typeface="굴림" pitchFamily="50" charset="-127"/>
            </a:endParaRPr>
          </a:p>
          <a:p>
            <a:pPr eaLnBrk="1" hangingPunct="1">
              <a:defRPr/>
            </a:pPr>
            <a:endParaRPr lang="en-US" altLang="ko-KR" sz="2400" dirty="0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a typeface="굴림" pitchFamily="50" charset="-127"/>
              </a:rPr>
              <a:t>기타</a:t>
            </a:r>
          </a:p>
        </p:txBody>
      </p:sp>
      <p:sp>
        <p:nvSpPr>
          <p:cNvPr id="12291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8494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ea typeface="굴림" pitchFamily="50" charset="-127"/>
              </a:rPr>
              <a:t>OWASP AppSec 2015</a:t>
            </a:r>
            <a:r>
              <a:rPr lang="ko-KR" altLang="en-US" dirty="0" smtClean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USA</a:t>
            </a:r>
          </a:p>
          <a:p>
            <a:pPr lvl="1"/>
            <a:r>
              <a:rPr lang="en-US" altLang="ko-KR" dirty="0" smtClean="0">
                <a:ea typeface="굴림" pitchFamily="50" charset="-127"/>
              </a:rPr>
              <a:t>September 22-25, 2015 in San Francisco</a:t>
            </a:r>
          </a:p>
          <a:p>
            <a:pPr lvl="1"/>
            <a:r>
              <a:rPr lang="en-US" altLang="ko-KR" dirty="0" smtClean="0">
                <a:ea typeface="굴림" pitchFamily="50" charset="-127"/>
                <a:hlinkClick r:id="rId2"/>
              </a:rPr>
              <a:t>http://2015.appsecusa.org/c/</a:t>
            </a:r>
            <a:endParaRPr lang="en-US" altLang="ko-KR" dirty="0" smtClean="0">
              <a:ea typeface="굴림" pitchFamily="50" charset="-127"/>
            </a:endParaRPr>
          </a:p>
          <a:p>
            <a:pPr lvl="1"/>
            <a:r>
              <a:rPr lang="ko-KR" altLang="en-US" dirty="0" smtClean="0">
                <a:ea typeface="굴림" pitchFamily="50" charset="-127"/>
              </a:rPr>
              <a:t>장소 </a:t>
            </a:r>
            <a:r>
              <a:rPr lang="en-US" altLang="ko-KR" dirty="0" smtClean="0">
                <a:ea typeface="굴림" pitchFamily="50" charset="-127"/>
              </a:rPr>
              <a:t>: Hyatt Regency, San Francisco</a:t>
            </a:r>
          </a:p>
          <a:p>
            <a:pPr lvl="1"/>
            <a:r>
              <a:rPr lang="ko-KR" altLang="en-US" dirty="0" err="1" smtClean="0">
                <a:ea typeface="굴림" pitchFamily="50" charset="-127"/>
              </a:rPr>
              <a:t>챕터에서</a:t>
            </a:r>
            <a:r>
              <a:rPr lang="ko-KR" altLang="en-US" dirty="0" smtClean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5</a:t>
            </a:r>
            <a:r>
              <a:rPr lang="ko-KR" altLang="en-US" dirty="0" smtClean="0">
                <a:ea typeface="굴림" pitchFamily="50" charset="-127"/>
              </a:rPr>
              <a:t>명 등록 시 </a:t>
            </a:r>
            <a:r>
              <a:rPr lang="en-US" altLang="ko-KR" dirty="0" smtClean="0">
                <a:ea typeface="굴림" pitchFamily="50" charset="-127"/>
              </a:rPr>
              <a:t>1</a:t>
            </a:r>
            <a:r>
              <a:rPr lang="ko-KR" altLang="en-US" dirty="0" smtClean="0">
                <a:ea typeface="굴림" pitchFamily="50" charset="-127"/>
              </a:rPr>
              <a:t>명 무료 참가</a:t>
            </a:r>
            <a:endParaRPr lang="en-US" altLang="ko-KR" dirty="0" smtClean="0">
              <a:ea typeface="굴림" pitchFamily="50" charset="-127"/>
            </a:endParaRPr>
          </a:p>
          <a:p>
            <a:endParaRPr lang="ko-KR" altLang="en-US" dirty="0" smtClean="0">
              <a:ea typeface="굴림" pitchFamily="50" charset="-127"/>
            </a:endParaRPr>
          </a:p>
        </p:txBody>
      </p:sp>
      <p:sp>
        <p:nvSpPr>
          <p:cNvPr id="1229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BB84148-3640-4546-8AA7-A593C8D33C1F}" type="slidenum">
              <a:rPr lang="en-US" altLang="ko-KR"/>
              <a:pPr/>
              <a:t>37</a:t>
            </a:fld>
            <a:endParaRPr lang="en-US" altLang="ko-KR"/>
          </a:p>
        </p:txBody>
      </p:sp>
      <p:pic>
        <p:nvPicPr>
          <p:cNvPr id="5" name="그림 4" descr="owasp_usa20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337050"/>
            <a:ext cx="202882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ko-KR" altLang="en-US" dirty="0" smtClean="0">
                <a:ea typeface="굴림" charset="-127"/>
              </a:rPr>
              <a:t>글로벌 </a:t>
            </a:r>
            <a:endParaRPr lang="en-US" altLang="ko-KR" dirty="0" smtClean="0">
              <a:ea typeface="굴림" charset="-127"/>
            </a:endParaRPr>
          </a:p>
          <a:p>
            <a:pPr lvl="1" eaLnBrk="1" hangingPunct="1"/>
            <a:r>
              <a:rPr lang="ko-KR" altLang="en-US" dirty="0" err="1" smtClean="0">
                <a:ea typeface="굴림" charset="-127"/>
              </a:rPr>
              <a:t>트위터</a:t>
            </a:r>
            <a:r>
              <a:rPr lang="ko-KR" altLang="en-US" dirty="0" smtClean="0">
                <a:ea typeface="굴림" charset="-127"/>
              </a:rPr>
              <a:t> </a:t>
            </a:r>
            <a:r>
              <a:rPr lang="en-US" altLang="ko-KR" dirty="0" smtClean="0">
                <a:ea typeface="굴림" charset="-127"/>
              </a:rPr>
              <a:t>: @</a:t>
            </a:r>
            <a:r>
              <a:rPr lang="en-US" altLang="ko-KR" dirty="0" err="1" smtClean="0">
                <a:ea typeface="굴림" charset="-127"/>
              </a:rPr>
              <a:t>owasp</a:t>
            </a:r>
            <a:endParaRPr lang="en-US" altLang="ko-KR" dirty="0" smtClean="0">
              <a:ea typeface="굴림" charset="-127"/>
            </a:endParaRPr>
          </a:p>
          <a:p>
            <a:pPr lvl="1" eaLnBrk="1" hangingPunct="1"/>
            <a:r>
              <a:rPr lang="ko-KR" altLang="en-US" dirty="0" smtClean="0">
                <a:ea typeface="굴림" charset="-127"/>
              </a:rPr>
              <a:t>페이스북 그룹 </a:t>
            </a:r>
            <a:r>
              <a:rPr lang="en-US" altLang="ko-KR" dirty="0" smtClean="0">
                <a:ea typeface="굴림" charset="-127"/>
              </a:rPr>
              <a:t>:</a:t>
            </a:r>
          </a:p>
          <a:p>
            <a:pPr lvl="2" eaLnBrk="1" hangingPunct="1"/>
            <a:r>
              <a:rPr lang="en-US" altLang="ko-KR" sz="1800" dirty="0" smtClean="0">
                <a:ea typeface="굴림" charset="-127"/>
              </a:rPr>
              <a:t>https://www.facebook.com/groups/172892372831444/</a:t>
            </a:r>
          </a:p>
          <a:p>
            <a:pPr eaLnBrk="1" hangingPunct="1"/>
            <a:endParaRPr lang="en-US" altLang="ko-KR" dirty="0" smtClean="0">
              <a:ea typeface="굴림" charset="-127"/>
            </a:endParaRPr>
          </a:p>
          <a:p>
            <a:pPr eaLnBrk="1" hangingPunct="1"/>
            <a:r>
              <a:rPr lang="ko-KR" altLang="en-US" dirty="0" smtClean="0">
                <a:ea typeface="굴림" charset="-127"/>
              </a:rPr>
              <a:t>코리아 </a:t>
            </a:r>
            <a:r>
              <a:rPr lang="ko-KR" altLang="en-US" dirty="0" err="1" smtClean="0">
                <a:ea typeface="굴림" charset="-127"/>
              </a:rPr>
              <a:t>챕터</a:t>
            </a:r>
            <a:endParaRPr lang="en-US" altLang="ko-KR" dirty="0" smtClean="0">
              <a:ea typeface="굴림" charset="-127"/>
            </a:endParaRPr>
          </a:p>
          <a:p>
            <a:pPr lvl="1"/>
            <a:r>
              <a:rPr lang="ko-KR" altLang="en-US" dirty="0" err="1" smtClean="0">
                <a:ea typeface="굴림" charset="-127"/>
              </a:rPr>
              <a:t>트위터</a:t>
            </a:r>
            <a:r>
              <a:rPr lang="ko-KR" altLang="en-US" dirty="0" smtClean="0">
                <a:ea typeface="굴림" charset="-127"/>
              </a:rPr>
              <a:t> </a:t>
            </a:r>
            <a:r>
              <a:rPr lang="en-US" altLang="ko-KR" dirty="0" smtClean="0">
                <a:ea typeface="굴림" charset="-127"/>
              </a:rPr>
              <a:t>: @</a:t>
            </a:r>
            <a:r>
              <a:rPr lang="en-US" altLang="ko-KR" dirty="0" err="1" smtClean="0">
                <a:ea typeface="굴림" charset="-127"/>
              </a:rPr>
              <a:t>owasp_korea</a:t>
            </a:r>
            <a:endParaRPr lang="en-US" altLang="ko-KR" dirty="0" smtClean="0">
              <a:ea typeface="굴림" charset="-127"/>
            </a:endParaRPr>
          </a:p>
          <a:p>
            <a:pPr lvl="1" eaLnBrk="1" hangingPunct="1"/>
            <a:r>
              <a:rPr lang="ko-KR" altLang="en-US" dirty="0" smtClean="0">
                <a:ea typeface="굴림" charset="-127"/>
              </a:rPr>
              <a:t>페이스북 그룹 </a:t>
            </a:r>
            <a:r>
              <a:rPr lang="en-US" altLang="ko-KR" dirty="0" smtClean="0">
                <a:ea typeface="굴림" charset="-127"/>
              </a:rPr>
              <a:t>: </a:t>
            </a:r>
          </a:p>
          <a:p>
            <a:pPr lvl="2" eaLnBrk="1" hangingPunct="1"/>
            <a:r>
              <a:rPr lang="en-US" altLang="ko-KR" sz="1800" dirty="0" smtClean="0">
                <a:ea typeface="굴림" charset="-127"/>
                <a:hlinkClick r:id="rId2"/>
              </a:rPr>
              <a:t>https://www.facebook.com/groups/owaspk/</a:t>
            </a:r>
            <a:endParaRPr lang="en-US" altLang="ko-KR" sz="1800" dirty="0" smtClean="0">
              <a:ea typeface="굴림" charset="-127"/>
            </a:endParaRPr>
          </a:p>
          <a:p>
            <a:pPr lvl="2" eaLnBrk="1" hangingPunct="1"/>
            <a:r>
              <a:rPr lang="en-US" altLang="ko-KR" sz="1800" dirty="0" smtClean="0">
                <a:ea typeface="굴림" charset="-127"/>
              </a:rPr>
              <a:t>1,780</a:t>
            </a:r>
            <a:r>
              <a:rPr lang="ko-KR" altLang="en-US" sz="1800" dirty="0" smtClean="0">
                <a:ea typeface="굴림" charset="-127"/>
              </a:rPr>
              <a:t>명이 가입</a:t>
            </a:r>
          </a:p>
        </p:txBody>
      </p:sp>
      <p:sp>
        <p:nvSpPr>
          <p:cNvPr id="36867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47113" y="6408738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3494E64-6F83-4687-A61C-050DEBAF79E8}" type="slidenum">
              <a:rPr lang="ko-KR" altLang="en-US" sz="1100"/>
              <a:pPr/>
              <a:t>38</a:t>
            </a:fld>
            <a:endParaRPr lang="ko-KR" altLang="en-US" sz="1100"/>
          </a:p>
        </p:txBody>
      </p:sp>
      <p:sp>
        <p:nvSpPr>
          <p:cNvPr id="36868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Follow “owasp”</a:t>
            </a:r>
            <a:endParaRPr lang="ko-KR" altLang="en-US" smtClean="0">
              <a:ea typeface="굴림" charset="-127"/>
            </a:endParaRPr>
          </a:p>
        </p:txBody>
      </p:sp>
      <p:pic>
        <p:nvPicPr>
          <p:cNvPr id="36869" name="Picture 8" descr="http://blog.delicious.com/wp-content/uploads/2013/07/facebook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4950" y="1817688"/>
            <a:ext cx="7921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ea typeface="굴림" charset="-127"/>
              </a:rPr>
              <a:t>OWASP(The Open Web Application Security Project)  : </a:t>
            </a:r>
            <a:r>
              <a:rPr lang="en-US" altLang="ko-KR" sz="1600" dirty="0" smtClean="0">
                <a:ea typeface="굴림" charset="-127"/>
                <a:hlinkClick r:id="rId3"/>
              </a:rPr>
              <a:t>www.owasp.org</a:t>
            </a:r>
            <a:endParaRPr lang="en-US" altLang="ko-KR" sz="1600" dirty="0" smtClean="0">
              <a:ea typeface="굴림" charset="-127"/>
            </a:endParaRPr>
          </a:p>
          <a:p>
            <a:pPr lvl="1" eaLnBrk="1" hangingPunct="1">
              <a:lnSpc>
                <a:spcPct val="120000"/>
              </a:lnSpc>
            </a:pPr>
            <a:r>
              <a:rPr lang="ko-KR" altLang="ko-KR" sz="1600" dirty="0" smtClean="0">
                <a:ea typeface="굴림" charset="-127"/>
              </a:rPr>
              <a:t>오픈 웹 </a:t>
            </a:r>
            <a:r>
              <a:rPr lang="ko-KR" altLang="en-US" sz="1600" dirty="0" smtClean="0">
                <a:ea typeface="굴림" charset="-127"/>
              </a:rPr>
              <a:t>애</a:t>
            </a:r>
            <a:r>
              <a:rPr lang="ko-KR" altLang="ko-KR" sz="1600" dirty="0" smtClean="0">
                <a:ea typeface="굴림" charset="-127"/>
              </a:rPr>
              <a:t>플리케이션 보안 프로젝트라는 이름으로 </a:t>
            </a:r>
            <a:r>
              <a:rPr lang="ko-KR" altLang="en-US" sz="1600" dirty="0" smtClean="0">
                <a:ea typeface="굴림" charset="-127"/>
              </a:rPr>
              <a:t>애플리케이션</a:t>
            </a:r>
            <a:r>
              <a:rPr lang="en-US" altLang="ko-KR" sz="1600" dirty="0" smtClean="0">
                <a:ea typeface="굴림" charset="-127"/>
              </a:rPr>
              <a:t> </a:t>
            </a:r>
            <a:r>
              <a:rPr lang="ko-KR" altLang="en-US" sz="1600" dirty="0" smtClean="0">
                <a:ea typeface="굴림" charset="-127"/>
              </a:rPr>
              <a:t>소프트웨어</a:t>
            </a:r>
            <a:r>
              <a:rPr lang="ko-KR" altLang="ko-KR" sz="1600" dirty="0" smtClean="0">
                <a:ea typeface="굴림" charset="-127"/>
              </a:rPr>
              <a:t> 보안을 연구하는 비영리 단체</a:t>
            </a:r>
            <a:endParaRPr lang="en-US" altLang="ko-KR" sz="1600" dirty="0" smtClean="0">
              <a:ea typeface="굴림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ko-KR" sz="1600" dirty="0" smtClean="0">
                <a:ea typeface="굴림" charset="-127"/>
              </a:rPr>
              <a:t>미국에서</a:t>
            </a:r>
            <a:r>
              <a:rPr lang="en-US" altLang="ko-KR" sz="1600" dirty="0" smtClean="0">
                <a:ea typeface="굴림" charset="-127"/>
              </a:rPr>
              <a:t> 2001</a:t>
            </a:r>
            <a:r>
              <a:rPr lang="ko-KR" altLang="ko-KR" sz="1600" dirty="0" smtClean="0">
                <a:ea typeface="굴림" charset="-127"/>
              </a:rPr>
              <a:t>년</a:t>
            </a:r>
            <a:r>
              <a:rPr lang="en-US" altLang="ko-KR" sz="1600" dirty="0" smtClean="0">
                <a:ea typeface="굴림" charset="-127"/>
              </a:rPr>
              <a:t> 12</a:t>
            </a:r>
            <a:r>
              <a:rPr lang="ko-KR" altLang="ko-KR" sz="1600" dirty="0" smtClean="0">
                <a:ea typeface="굴림" charset="-127"/>
              </a:rPr>
              <a:t>월에 처음 온라인 조직으로 시작</a:t>
            </a:r>
            <a:r>
              <a:rPr lang="en-US" altLang="ko-KR" sz="1600" dirty="0" smtClean="0">
                <a:ea typeface="굴림" charset="-127"/>
              </a:rPr>
              <a:t> 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ko-KR" sz="1600" dirty="0" smtClean="0">
                <a:ea typeface="굴림" charset="-127"/>
              </a:rPr>
              <a:t>이후</a:t>
            </a:r>
            <a:r>
              <a:rPr lang="en-US" altLang="ko-KR" sz="1600" dirty="0" smtClean="0">
                <a:ea typeface="굴림" charset="-127"/>
              </a:rPr>
              <a:t> 2004</a:t>
            </a:r>
            <a:r>
              <a:rPr lang="ko-KR" altLang="ko-KR" sz="1600" dirty="0" smtClean="0">
                <a:ea typeface="굴림" charset="-127"/>
              </a:rPr>
              <a:t>년</a:t>
            </a:r>
            <a:r>
              <a:rPr lang="en-US" altLang="ko-KR" sz="1600" dirty="0" smtClean="0">
                <a:ea typeface="굴림" charset="-127"/>
              </a:rPr>
              <a:t> 4</a:t>
            </a:r>
            <a:r>
              <a:rPr lang="ko-KR" altLang="ko-KR" sz="1600" dirty="0" smtClean="0">
                <a:ea typeface="굴림" charset="-127"/>
              </a:rPr>
              <a:t>월에</a:t>
            </a:r>
            <a:r>
              <a:rPr lang="en-US" altLang="ko-KR" sz="1600" dirty="0" smtClean="0">
                <a:ea typeface="굴림" charset="-127"/>
              </a:rPr>
              <a:t> </a:t>
            </a:r>
            <a:r>
              <a:rPr lang="ko-KR" altLang="ko-KR" sz="1600" dirty="0" smtClean="0">
                <a:ea typeface="굴림" charset="-127"/>
              </a:rPr>
              <a:t>정식 비영리 법인으로 출범</a:t>
            </a:r>
            <a:endParaRPr lang="en-US" altLang="ko-KR" sz="1600" dirty="0" smtClean="0">
              <a:ea typeface="굴림" charset="-127"/>
            </a:endParaRPr>
          </a:p>
          <a:p>
            <a:pPr eaLnBrk="1" hangingPunct="1">
              <a:lnSpc>
                <a:spcPct val="120000"/>
              </a:lnSpc>
            </a:pPr>
            <a:r>
              <a:rPr lang="ko-KR" altLang="ko-KR" sz="1600" dirty="0" smtClean="0">
                <a:ea typeface="굴림" charset="-127"/>
              </a:rPr>
              <a:t>아래와 같은 </a:t>
            </a:r>
            <a:r>
              <a:rPr lang="ko-KR" altLang="en-US" sz="1600" b="1" dirty="0" smtClean="0">
                <a:ea typeface="굴림" charset="-127"/>
              </a:rPr>
              <a:t>애플리케이션</a:t>
            </a:r>
            <a:r>
              <a:rPr lang="en-US" altLang="ko-KR" sz="1600" b="1" dirty="0" smtClean="0">
                <a:ea typeface="굴림" charset="-127"/>
              </a:rPr>
              <a:t>/</a:t>
            </a:r>
            <a:r>
              <a:rPr lang="ko-KR" altLang="en-US" sz="1600" b="1" dirty="0" smtClean="0">
                <a:ea typeface="굴림" charset="-127"/>
              </a:rPr>
              <a:t>소프트웨어</a:t>
            </a:r>
            <a:r>
              <a:rPr lang="ko-KR" altLang="ko-KR" sz="1600" b="1" dirty="0" smtClean="0">
                <a:ea typeface="굴림" charset="-127"/>
              </a:rPr>
              <a:t> </a:t>
            </a:r>
            <a:r>
              <a:rPr lang="en-US" altLang="ko-KR" sz="1600" b="1" dirty="0" smtClean="0">
                <a:ea typeface="굴림" charset="-127"/>
              </a:rPr>
              <a:t> </a:t>
            </a:r>
            <a:r>
              <a:rPr lang="ko-KR" altLang="ko-KR" sz="1600" b="1" dirty="0" smtClean="0">
                <a:ea typeface="굴림" charset="-127"/>
              </a:rPr>
              <a:t>보안</a:t>
            </a:r>
            <a:r>
              <a:rPr lang="ko-KR" altLang="ko-KR" sz="1600" dirty="0" smtClean="0">
                <a:ea typeface="굴림" charset="-127"/>
              </a:rPr>
              <a:t>에 관련 연구 수행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en-US" sz="1600" dirty="0" smtClean="0">
                <a:ea typeface="굴림" charset="-127"/>
              </a:rPr>
              <a:t>애플리케이션</a:t>
            </a:r>
            <a:r>
              <a:rPr lang="ko-KR" altLang="ko-KR" sz="1600" dirty="0" smtClean="0">
                <a:ea typeface="굴림" charset="-127"/>
              </a:rPr>
              <a:t> 보안 시험 도구</a:t>
            </a:r>
            <a:endParaRPr lang="en-US" altLang="ko-KR" sz="1600" dirty="0" smtClean="0">
              <a:ea typeface="굴림" charset="-127"/>
            </a:endParaRPr>
          </a:p>
          <a:p>
            <a:pPr lvl="1" eaLnBrk="1" hangingPunct="1">
              <a:lnSpc>
                <a:spcPct val="120000"/>
              </a:lnSpc>
            </a:pPr>
            <a:r>
              <a:rPr lang="ko-KR" altLang="en-US" sz="1600" dirty="0" smtClean="0">
                <a:ea typeface="굴림" charset="-127"/>
              </a:rPr>
              <a:t>애플리케이션</a:t>
            </a:r>
            <a:r>
              <a:rPr lang="ko-KR" altLang="ko-KR" sz="1600" dirty="0" smtClean="0">
                <a:ea typeface="굴림" charset="-127"/>
              </a:rPr>
              <a:t> 보안 시험</a:t>
            </a:r>
            <a:r>
              <a:rPr lang="en-US" altLang="ko-KR" sz="1600" dirty="0" smtClean="0">
                <a:ea typeface="굴림" charset="-127"/>
              </a:rPr>
              <a:t>, </a:t>
            </a:r>
            <a:r>
              <a:rPr lang="ko-KR" altLang="ko-KR" sz="1600" dirty="0" smtClean="0">
                <a:ea typeface="굴림" charset="-127"/>
              </a:rPr>
              <a:t>안전한 코드 개발</a:t>
            </a:r>
            <a:r>
              <a:rPr lang="en-US" altLang="ko-KR" sz="1600" dirty="0" smtClean="0">
                <a:ea typeface="굴림" charset="-127"/>
              </a:rPr>
              <a:t>, </a:t>
            </a:r>
            <a:r>
              <a:rPr lang="ko-KR" altLang="ko-KR" sz="1600" dirty="0" smtClean="0">
                <a:ea typeface="굴림" charset="-127"/>
              </a:rPr>
              <a:t>보안 코드 검토와 </a:t>
            </a:r>
            <a:r>
              <a:rPr lang="ko-KR" altLang="en-US" sz="1600" dirty="0" smtClean="0">
                <a:ea typeface="굴림" charset="-127"/>
              </a:rPr>
              <a:t>문서</a:t>
            </a:r>
            <a:r>
              <a:rPr lang="ko-KR" altLang="ko-KR" sz="1600" dirty="0" smtClean="0">
                <a:ea typeface="굴림" charset="-127"/>
              </a:rPr>
              <a:t> 발간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en-US" sz="1600" dirty="0" err="1" smtClean="0">
                <a:ea typeface="굴림" charset="-127"/>
              </a:rPr>
              <a:t>오픈소스</a:t>
            </a:r>
            <a:r>
              <a:rPr lang="ko-KR" altLang="en-US" sz="1600" dirty="0" smtClean="0">
                <a:ea typeface="굴림" charset="-127"/>
              </a:rPr>
              <a:t> </a:t>
            </a:r>
            <a:r>
              <a:rPr lang="ko-KR" altLang="ko-KR" sz="1600" dirty="0" smtClean="0">
                <a:ea typeface="굴림" charset="-127"/>
              </a:rPr>
              <a:t>라이브러리</a:t>
            </a:r>
            <a:r>
              <a:rPr lang="en-US" altLang="ko-KR" sz="1600" dirty="0" smtClean="0">
                <a:ea typeface="굴림" charset="-127"/>
              </a:rPr>
              <a:t> </a:t>
            </a:r>
            <a:r>
              <a:rPr lang="ko-KR" altLang="en-US" sz="1600" dirty="0" smtClean="0">
                <a:ea typeface="굴림" charset="-127"/>
              </a:rPr>
              <a:t>개발 및 보급</a:t>
            </a:r>
            <a:endParaRPr lang="ko-KR" altLang="ko-KR" sz="1600" dirty="0" smtClean="0">
              <a:ea typeface="굴림" charset="-127"/>
            </a:endParaRPr>
          </a:p>
          <a:p>
            <a:pPr lvl="1" eaLnBrk="1" hangingPunct="1">
              <a:lnSpc>
                <a:spcPct val="120000"/>
              </a:lnSpc>
            </a:pPr>
            <a:r>
              <a:rPr lang="ko-KR" altLang="en-US" sz="1600" dirty="0" smtClean="0">
                <a:ea typeface="굴림" charset="-127"/>
              </a:rPr>
              <a:t>전 세계 </a:t>
            </a:r>
            <a:r>
              <a:rPr lang="ko-KR" altLang="ko-KR" sz="1600" dirty="0" err="1" smtClean="0">
                <a:ea typeface="굴림" charset="-127"/>
              </a:rPr>
              <a:t>챕터</a:t>
            </a:r>
            <a:r>
              <a:rPr lang="ko-KR" altLang="ko-KR" sz="1600" dirty="0" smtClean="0">
                <a:ea typeface="굴림" charset="-127"/>
              </a:rPr>
              <a:t> 운영 및 교류</a:t>
            </a:r>
          </a:p>
          <a:p>
            <a:pPr lvl="1" eaLnBrk="1" hangingPunct="1">
              <a:lnSpc>
                <a:spcPct val="120000"/>
              </a:lnSpc>
            </a:pPr>
            <a:r>
              <a:rPr lang="ko-KR" altLang="ko-KR" sz="1600" dirty="0" smtClean="0">
                <a:ea typeface="굴림" charset="-127"/>
              </a:rPr>
              <a:t>전 세계 웹 </a:t>
            </a:r>
            <a:r>
              <a:rPr lang="ko-KR" altLang="en-US" sz="1600" dirty="0" smtClean="0">
                <a:ea typeface="굴림" charset="-127"/>
              </a:rPr>
              <a:t>애플리케이션</a:t>
            </a:r>
            <a:r>
              <a:rPr lang="ko-KR" altLang="ko-KR" sz="1600" dirty="0" smtClean="0">
                <a:ea typeface="굴림" charset="-127"/>
              </a:rPr>
              <a:t> 보안 컨퍼런스</a:t>
            </a:r>
            <a:r>
              <a:rPr lang="en-US" altLang="ko-KR" sz="1600" dirty="0" smtClean="0">
                <a:ea typeface="굴림" charset="-127"/>
              </a:rPr>
              <a:t>(OWASP AppSec) </a:t>
            </a:r>
            <a:r>
              <a:rPr lang="ko-KR" altLang="ko-KR" sz="1600" dirty="0" smtClean="0">
                <a:ea typeface="굴림" charset="-127"/>
              </a:rPr>
              <a:t>개최</a:t>
            </a:r>
            <a:endParaRPr lang="en-US" altLang="ko-KR" sz="1600" dirty="0" smtClean="0">
              <a:ea typeface="굴림" charset="-127"/>
            </a:endParaRP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à"/>
            </a:pPr>
            <a:r>
              <a:rPr lang="en-US" altLang="ko-KR" sz="1600" dirty="0" smtClean="0">
                <a:ea typeface="굴림" charset="-127"/>
                <a:sym typeface="Wingdings" pitchFamily="2" charset="2"/>
              </a:rPr>
              <a:t>“OWASP Top 10”(</a:t>
            </a:r>
            <a:r>
              <a:rPr lang="en-US" altLang="ko-KR" sz="1600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SQL </a:t>
            </a:r>
            <a:r>
              <a:rPr lang="ko-KR" altLang="en-US" sz="1600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인젝션</a:t>
            </a:r>
            <a:r>
              <a:rPr lang="en-US" altLang="ko-KR" sz="1600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, XSS, </a:t>
            </a:r>
            <a:r>
              <a:rPr lang="ko-KR" altLang="en-US" sz="1600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쿠키 취약점</a:t>
            </a:r>
            <a:r>
              <a:rPr lang="en-US" altLang="ko-KR" sz="1600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등</a:t>
            </a:r>
            <a:r>
              <a:rPr lang="en-US" altLang="ko-KR" sz="1600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)</a:t>
            </a:r>
            <a:r>
              <a:rPr lang="ko-KR" altLang="en-US" sz="1600" dirty="0" smtClean="0">
                <a:ea typeface="굴림" charset="-127"/>
                <a:sym typeface="Wingdings" pitchFamily="2" charset="2"/>
              </a:rPr>
              <a:t>으로 잘 알려져 있음</a:t>
            </a:r>
            <a:endParaRPr lang="en-US" altLang="ko-KR" sz="1600" dirty="0" smtClean="0">
              <a:ea typeface="굴림" charset="-127"/>
              <a:sym typeface="Wingdings" pitchFamily="2" charset="2"/>
            </a:endParaRPr>
          </a:p>
          <a:p>
            <a:pPr lvl="1" eaLnBrk="1" hangingPunct="1">
              <a:lnSpc>
                <a:spcPct val="120000"/>
              </a:lnSpc>
              <a:buFont typeface="Wingdings" pitchFamily="2" charset="2"/>
              <a:buChar char="à"/>
            </a:pPr>
            <a:r>
              <a:rPr lang="ko-KR" altLang="en-US" sz="1600" dirty="0" smtClean="0">
                <a:ea typeface="굴림" charset="-127"/>
                <a:sym typeface="Wingdings" pitchFamily="2" charset="2"/>
              </a:rPr>
              <a:t>하지만 </a:t>
            </a:r>
            <a:r>
              <a:rPr lang="en-US" altLang="ko-KR" sz="1600" dirty="0" smtClean="0">
                <a:ea typeface="굴림" charset="-127"/>
                <a:sym typeface="Wingdings" pitchFamily="2" charset="2"/>
              </a:rPr>
              <a:t>OWASP</a:t>
            </a:r>
            <a:r>
              <a:rPr lang="ko-KR" altLang="en-US" sz="1600" dirty="0" smtClean="0">
                <a:ea typeface="굴림" charset="-127"/>
                <a:sym typeface="Wingdings" pitchFamily="2" charset="2"/>
              </a:rPr>
              <a:t>는 오픈소스 도구</a:t>
            </a:r>
            <a:r>
              <a:rPr lang="en-US" altLang="ko-KR" sz="1600" dirty="0" smtClean="0">
                <a:ea typeface="굴림" charset="-127"/>
                <a:sym typeface="Wingdings" pitchFamily="2" charset="2"/>
              </a:rPr>
              <a:t>, </a:t>
            </a:r>
            <a:r>
              <a:rPr lang="ko-KR" altLang="en-US" sz="1600" dirty="0" smtClean="0">
                <a:ea typeface="굴림" charset="-127"/>
                <a:sym typeface="Wingdings" pitchFamily="2" charset="2"/>
              </a:rPr>
              <a:t>문서</a:t>
            </a:r>
            <a:r>
              <a:rPr lang="en-US" altLang="ko-KR" sz="1600" dirty="0" smtClean="0">
                <a:ea typeface="굴림" charset="-127"/>
                <a:sym typeface="Wingdings" pitchFamily="2" charset="2"/>
              </a:rPr>
              <a:t>, </a:t>
            </a:r>
            <a:r>
              <a:rPr lang="ko-KR" altLang="en-US" sz="1600" dirty="0" smtClean="0">
                <a:ea typeface="굴림" charset="-127"/>
                <a:sym typeface="Wingdings" pitchFamily="2" charset="2"/>
              </a:rPr>
              <a:t>오픈 소스 라이브러리 등 </a:t>
            </a:r>
            <a:r>
              <a:rPr lang="en-US" altLang="ko-KR" sz="1600" b="1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140</a:t>
            </a:r>
            <a:r>
              <a:rPr lang="ko-KR" altLang="en-US" sz="1600" b="1" dirty="0" err="1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여개의</a:t>
            </a:r>
            <a:r>
              <a:rPr lang="ko-KR" altLang="en-US" sz="1600" b="1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 </a:t>
            </a:r>
            <a:r>
              <a:rPr lang="ko-KR" altLang="en-US" sz="1600" b="1" dirty="0" smtClean="0">
                <a:solidFill>
                  <a:srgbClr val="0000FF"/>
                </a:solidFill>
                <a:ea typeface="굴림" charset="-127"/>
                <a:sym typeface="Wingdings" pitchFamily="2" charset="2"/>
              </a:rPr>
              <a:t>프로젝트</a:t>
            </a:r>
            <a:r>
              <a:rPr lang="ko-KR" altLang="en-US" sz="1600" dirty="0" smtClean="0">
                <a:ea typeface="굴림" charset="-127"/>
                <a:sym typeface="Wingdings" pitchFamily="2" charset="2"/>
              </a:rPr>
              <a:t>가 완료 또는 진행 중임</a:t>
            </a:r>
            <a:endParaRPr lang="en-US" altLang="ko-KR" sz="1600" dirty="0" smtClean="0">
              <a:ea typeface="굴림" charset="-127"/>
              <a:sym typeface="Wingdings" pitchFamily="2" charset="2"/>
            </a:endParaRPr>
          </a:p>
          <a:p>
            <a:pPr eaLnBrk="1" hangingPunct="1">
              <a:lnSpc>
                <a:spcPct val="120000"/>
              </a:lnSpc>
            </a:pPr>
            <a:endParaRPr lang="ko-KR" altLang="en-US" sz="1600" dirty="0" smtClean="0">
              <a:ea typeface="굴림" charset="-127"/>
            </a:endParaRPr>
          </a:p>
        </p:txBody>
      </p:sp>
      <p:sp>
        <p:nvSpPr>
          <p:cNvPr id="6147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47113" y="6264275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4D8C5CF4-0F09-48C8-90E8-33AA0C710EDA}" type="slidenum">
              <a:rPr lang="ko-KR" altLang="en-US"/>
              <a:pPr/>
              <a:t>4</a:t>
            </a:fld>
            <a:endParaRPr lang="ko-KR" altLang="en-US"/>
          </a:p>
        </p:txBody>
      </p:sp>
      <p:sp>
        <p:nvSpPr>
          <p:cNvPr id="6148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charset="-127"/>
              </a:rPr>
              <a:t>OWASP </a:t>
            </a:r>
            <a:r>
              <a:rPr lang="ko-KR" altLang="en-US" dirty="0" smtClean="0">
                <a:ea typeface="굴림" charset="-127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z="2400" dirty="0" smtClean="0">
                <a:ea typeface="굴림" pitchFamily="50" charset="-127"/>
              </a:rPr>
              <a:t>아래 </a:t>
            </a:r>
            <a:r>
              <a:rPr lang="en-US" altLang="ko-KR" sz="2400" dirty="0" smtClean="0">
                <a:ea typeface="굴림" pitchFamily="50" charset="-127"/>
              </a:rPr>
              <a:t>4</a:t>
            </a:r>
            <a:r>
              <a:rPr lang="ko-KR" altLang="en-US" sz="2400" dirty="0" smtClean="0">
                <a:ea typeface="굴림" pitchFamily="50" charset="-127"/>
              </a:rPr>
              <a:t>개의 핵심 가치를 가지고 전세계</a:t>
            </a:r>
            <a:r>
              <a:rPr lang="ko-KR" altLang="ko-KR" sz="2400" dirty="0" smtClean="0">
                <a:ea typeface="굴림" pitchFamily="50" charset="-127"/>
              </a:rPr>
              <a:t> 자원봉사자들로 </a:t>
            </a:r>
            <a:r>
              <a:rPr lang="en-US" altLang="ko-KR" sz="2400" dirty="0" smtClean="0">
                <a:ea typeface="굴림" pitchFamily="50" charset="-127"/>
              </a:rPr>
              <a:t>OWASP</a:t>
            </a:r>
            <a:r>
              <a:rPr lang="ko-KR" altLang="ko-KR" sz="2400" dirty="0" smtClean="0">
                <a:ea typeface="굴림" pitchFamily="50" charset="-127"/>
              </a:rPr>
              <a:t>에 참여</a:t>
            </a:r>
            <a:r>
              <a:rPr lang="en-US" altLang="ko-KR" sz="2400" dirty="0" smtClean="0">
                <a:ea typeface="굴림" pitchFamily="50" charset="-127"/>
              </a:rPr>
              <a:t> </a:t>
            </a:r>
            <a:r>
              <a:rPr lang="ko-KR" altLang="en-US" sz="2400" dirty="0" smtClean="0">
                <a:ea typeface="굴림" pitchFamily="50" charset="-127"/>
              </a:rPr>
              <a:t>및</a:t>
            </a:r>
            <a:r>
              <a:rPr lang="ko-KR" altLang="ko-KR" sz="2400" dirty="0" smtClean="0">
                <a:ea typeface="굴림" pitchFamily="50" charset="-127"/>
              </a:rPr>
              <a:t> 활동</a:t>
            </a:r>
            <a:endParaRPr lang="en-US" altLang="ko-KR" sz="2400" dirty="0" smtClean="0">
              <a:ea typeface="굴림" pitchFamily="50" charset="-127"/>
            </a:endParaRPr>
          </a:p>
          <a:p>
            <a:pPr lvl="1" eaLnBrk="1" hangingPunct="1"/>
            <a:r>
              <a:rPr lang="en-US" altLang="ko-KR" sz="1800" dirty="0" smtClean="0">
                <a:ea typeface="굴림" pitchFamily="50" charset="-127"/>
              </a:rPr>
              <a:t>OPEN(</a:t>
            </a:r>
            <a:r>
              <a:rPr lang="ko-KR" altLang="ko-KR" sz="1800" dirty="0" smtClean="0">
                <a:ea typeface="굴림" pitchFamily="50" charset="-127"/>
              </a:rPr>
              <a:t>개방</a:t>
            </a:r>
            <a:r>
              <a:rPr lang="en-US" altLang="ko-KR" sz="1800" dirty="0" smtClean="0">
                <a:ea typeface="굴림" pitchFamily="50" charset="-127"/>
              </a:rPr>
              <a:t>) : </a:t>
            </a:r>
            <a:r>
              <a:rPr lang="ko-KR" altLang="en-US" sz="1800" dirty="0" smtClean="0">
                <a:ea typeface="굴림" pitchFamily="50" charset="-127"/>
              </a:rPr>
              <a:t>모든 것을 투명하게</a:t>
            </a:r>
            <a:endParaRPr lang="en-US" altLang="ko-KR" sz="1800" dirty="0" smtClean="0">
              <a:ea typeface="굴림" pitchFamily="50" charset="-127"/>
            </a:endParaRPr>
          </a:p>
          <a:p>
            <a:pPr lvl="1" eaLnBrk="1" hangingPunct="1"/>
            <a:r>
              <a:rPr lang="en-US" altLang="ko-KR" sz="1800" dirty="0" smtClean="0">
                <a:ea typeface="굴림" pitchFamily="50" charset="-127"/>
              </a:rPr>
              <a:t>INNOVATION(</a:t>
            </a:r>
            <a:r>
              <a:rPr lang="ko-KR" altLang="ko-KR" sz="1800" dirty="0" smtClean="0">
                <a:ea typeface="굴림" pitchFamily="50" charset="-127"/>
              </a:rPr>
              <a:t>혁신</a:t>
            </a:r>
            <a:r>
              <a:rPr lang="en-US" altLang="ko-KR" sz="1800" dirty="0" smtClean="0">
                <a:ea typeface="굴림" pitchFamily="50" charset="-127"/>
              </a:rPr>
              <a:t>) : </a:t>
            </a:r>
            <a:r>
              <a:rPr lang="ko-KR" altLang="en-US" sz="1800" dirty="0" smtClean="0">
                <a:ea typeface="굴림" pitchFamily="50" charset="-127"/>
              </a:rPr>
              <a:t>소프트웨어 보안을 위한 혁신과 경험 존중</a:t>
            </a:r>
            <a:endParaRPr lang="en-US" altLang="ko-KR" sz="1800" dirty="0" smtClean="0">
              <a:ea typeface="굴림" pitchFamily="50" charset="-127"/>
            </a:endParaRPr>
          </a:p>
          <a:p>
            <a:pPr lvl="1" eaLnBrk="1" hangingPunct="1"/>
            <a:r>
              <a:rPr lang="en-US" altLang="ko-KR" sz="1800" dirty="0" smtClean="0">
                <a:ea typeface="굴림" pitchFamily="50" charset="-127"/>
              </a:rPr>
              <a:t>GLOBAL(</a:t>
            </a:r>
            <a:r>
              <a:rPr lang="ko-KR" altLang="ko-KR" sz="1800" dirty="0" smtClean="0">
                <a:ea typeface="굴림" pitchFamily="50" charset="-127"/>
              </a:rPr>
              <a:t>세계적</a:t>
            </a:r>
            <a:r>
              <a:rPr lang="en-US" altLang="ko-KR" sz="1800" dirty="0" smtClean="0">
                <a:ea typeface="굴림" pitchFamily="50" charset="-127"/>
              </a:rPr>
              <a:t>) : </a:t>
            </a:r>
            <a:r>
              <a:rPr lang="ko-KR" altLang="en-US" sz="1800" dirty="0" smtClean="0">
                <a:ea typeface="굴림" pitchFamily="50" charset="-127"/>
              </a:rPr>
              <a:t>글로벌의 누구든지 </a:t>
            </a:r>
            <a:r>
              <a:rPr lang="ko-KR" altLang="en-US" sz="1800" dirty="0" smtClean="0">
                <a:ea typeface="굴림" pitchFamily="50" charset="-127"/>
              </a:rPr>
              <a:t>참여할 수 있다</a:t>
            </a:r>
            <a:endParaRPr lang="en-US" altLang="ko-KR" sz="1800" dirty="0" smtClean="0">
              <a:ea typeface="굴림" pitchFamily="50" charset="-127"/>
            </a:endParaRPr>
          </a:p>
          <a:p>
            <a:pPr lvl="1" eaLnBrk="1" hangingPunct="1"/>
            <a:r>
              <a:rPr lang="en-US" altLang="ko-KR" sz="1800" dirty="0" smtClean="0">
                <a:ea typeface="굴림" pitchFamily="50" charset="-127"/>
              </a:rPr>
              <a:t>INTEGRITY(</a:t>
            </a:r>
            <a:r>
              <a:rPr lang="ko-KR" altLang="ko-KR" sz="1800" dirty="0" smtClean="0">
                <a:ea typeface="굴림" pitchFamily="50" charset="-127"/>
              </a:rPr>
              <a:t>헌신</a:t>
            </a:r>
            <a:r>
              <a:rPr lang="en-US" altLang="ko-KR" sz="1800" dirty="0" smtClean="0">
                <a:ea typeface="굴림" pitchFamily="50" charset="-127"/>
              </a:rPr>
              <a:t>) : </a:t>
            </a:r>
            <a:r>
              <a:rPr lang="ko-KR" altLang="en-US" sz="1800" dirty="0" smtClean="0">
                <a:ea typeface="굴림" pitchFamily="50" charset="-127"/>
              </a:rPr>
              <a:t>진실되고</a:t>
            </a:r>
            <a:r>
              <a:rPr lang="en-US" altLang="ko-KR" sz="1800" dirty="0" smtClean="0">
                <a:ea typeface="굴림" pitchFamily="50" charset="-127"/>
              </a:rPr>
              <a:t>, </a:t>
            </a:r>
            <a:r>
              <a:rPr lang="ko-KR" altLang="en-US" sz="1800" dirty="0" smtClean="0">
                <a:ea typeface="굴림" pitchFamily="50" charset="-127"/>
              </a:rPr>
              <a:t>성실하게 참여</a:t>
            </a:r>
            <a:endParaRPr lang="en-US" altLang="ko-KR" sz="1800" dirty="0" smtClean="0">
              <a:ea typeface="굴림" pitchFamily="50" charset="-127"/>
            </a:endParaRPr>
          </a:p>
          <a:p>
            <a:r>
              <a:rPr lang="ko-KR" altLang="en-US" sz="2200" dirty="0" smtClean="0">
                <a:ea typeface="굴림" pitchFamily="50" charset="-127"/>
              </a:rPr>
              <a:t>본부 상근직원 </a:t>
            </a:r>
            <a:r>
              <a:rPr lang="en-US" altLang="ko-KR" sz="2200" dirty="0" smtClean="0">
                <a:ea typeface="굴림" pitchFamily="50" charset="-127"/>
              </a:rPr>
              <a:t> 5</a:t>
            </a:r>
            <a:r>
              <a:rPr lang="ko-KR" altLang="en-US" sz="2200" dirty="0" smtClean="0">
                <a:ea typeface="굴림" pitchFamily="50" charset="-127"/>
              </a:rPr>
              <a:t>명</a:t>
            </a:r>
            <a:endParaRPr lang="ko-KR" altLang="ko-KR" sz="2200" dirty="0" smtClean="0">
              <a:ea typeface="굴림" pitchFamily="50" charset="-127"/>
            </a:endParaRPr>
          </a:p>
          <a:p>
            <a:pPr eaLnBrk="1" hangingPunct="1"/>
            <a:endParaRPr lang="ko-KR" altLang="en-US" sz="2400" dirty="0" smtClean="0">
              <a:ea typeface="굴림" pitchFamily="50" charset="-127"/>
            </a:endParaRPr>
          </a:p>
        </p:txBody>
      </p:sp>
      <p:sp>
        <p:nvSpPr>
          <p:cNvPr id="7171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47113" y="6408738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615C6056-1785-4BDB-B492-BC7AB224B5D1}" type="slidenum">
              <a:rPr lang="ko-KR" altLang="en-US"/>
              <a:pPr/>
              <a:t>5</a:t>
            </a:fld>
            <a:endParaRPr lang="ko-KR" altLang="en-US"/>
          </a:p>
        </p:txBody>
      </p:sp>
      <p:sp>
        <p:nvSpPr>
          <p:cNvPr id="7172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>
                <a:ea typeface="굴림" charset="-127"/>
              </a:rPr>
              <a:t>핵심 가치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5494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1800" dirty="0" smtClean="0">
                <a:ea typeface="굴림" charset="-127"/>
              </a:rPr>
              <a:t>2010</a:t>
            </a:r>
            <a:r>
              <a:rPr lang="ko-KR" altLang="en-US" sz="1800" dirty="0" smtClean="0">
                <a:ea typeface="굴림" charset="-127"/>
              </a:rPr>
              <a:t>년 </a:t>
            </a:r>
            <a:r>
              <a:rPr lang="en-US" altLang="ko-KR" sz="1800" dirty="0" smtClean="0">
                <a:ea typeface="굴림" charset="-127"/>
              </a:rPr>
              <a:t>11</a:t>
            </a:r>
            <a:r>
              <a:rPr lang="ko-KR" altLang="en-US" sz="1800" dirty="0" smtClean="0">
                <a:ea typeface="굴림" charset="-127"/>
              </a:rPr>
              <a:t>월 </a:t>
            </a:r>
            <a:r>
              <a:rPr lang="en-US" altLang="ko-KR" sz="1800" dirty="0" smtClean="0">
                <a:ea typeface="굴림" charset="-127"/>
              </a:rPr>
              <a:t>: </a:t>
            </a:r>
            <a:r>
              <a:rPr lang="ko-KR" altLang="en-US" sz="1800" dirty="0" smtClean="0">
                <a:ea typeface="굴림" charset="-127"/>
              </a:rPr>
              <a:t>설립위원회 구성</a:t>
            </a:r>
            <a:endParaRPr lang="en-US" altLang="ko-KR" sz="1800" dirty="0" smtClean="0"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1800" dirty="0" smtClean="0">
                <a:ea typeface="굴림" charset="-127"/>
              </a:rPr>
              <a:t>2011</a:t>
            </a:r>
            <a:r>
              <a:rPr lang="ko-KR" altLang="en-US" sz="1800" dirty="0" smtClean="0">
                <a:ea typeface="굴림" charset="-127"/>
              </a:rPr>
              <a:t>년 </a:t>
            </a:r>
            <a:r>
              <a:rPr lang="en-US" altLang="ko-KR" sz="1800" dirty="0" smtClean="0">
                <a:ea typeface="굴림" charset="-127"/>
              </a:rPr>
              <a:t>2</a:t>
            </a:r>
            <a:r>
              <a:rPr lang="ko-KR" altLang="en-US" sz="1800" dirty="0" smtClean="0">
                <a:ea typeface="굴림" charset="-127"/>
              </a:rPr>
              <a:t>월 </a:t>
            </a:r>
            <a:r>
              <a:rPr lang="en-US" altLang="ko-KR" sz="1800" dirty="0" smtClean="0">
                <a:ea typeface="굴림" charset="-127"/>
              </a:rPr>
              <a:t>: 1</a:t>
            </a:r>
            <a:r>
              <a:rPr lang="ko-KR" altLang="en-US" sz="1800" dirty="0" smtClean="0">
                <a:ea typeface="굴림" charset="-127"/>
              </a:rPr>
              <a:t>기 코리아 챕터 임원 </a:t>
            </a:r>
            <a:r>
              <a:rPr lang="en-US" altLang="ko-KR" sz="1800" dirty="0" smtClean="0">
                <a:ea typeface="굴림" charset="-127"/>
              </a:rPr>
              <a:t>7</a:t>
            </a:r>
            <a:r>
              <a:rPr lang="ko-KR" altLang="en-US" sz="1800" dirty="0" smtClean="0">
                <a:ea typeface="굴림" charset="-127"/>
              </a:rPr>
              <a:t>명 구성 및 활동</a:t>
            </a:r>
            <a:endParaRPr lang="en-US" altLang="ko-KR" sz="1800" dirty="0" smtClean="0">
              <a:ea typeface="굴림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400" dirty="0" smtClean="0">
                <a:ea typeface="굴림" charset="-127"/>
              </a:rPr>
              <a:t>2011</a:t>
            </a:r>
            <a:r>
              <a:rPr lang="ko-KR" altLang="en-US" sz="1400" dirty="0" smtClean="0">
                <a:ea typeface="굴림" charset="-127"/>
              </a:rPr>
              <a:t>년 </a:t>
            </a:r>
            <a:r>
              <a:rPr lang="en-US" altLang="ko-KR" sz="1400" dirty="0" smtClean="0">
                <a:ea typeface="굴림" charset="-127"/>
              </a:rPr>
              <a:t>6</a:t>
            </a:r>
            <a:r>
              <a:rPr lang="ko-KR" altLang="en-US" sz="1400" dirty="0" smtClean="0">
                <a:ea typeface="굴림" charset="-127"/>
              </a:rPr>
              <a:t>월 </a:t>
            </a:r>
            <a:r>
              <a:rPr lang="en-US" altLang="ko-KR" sz="1400" dirty="0" smtClean="0">
                <a:ea typeface="굴림" charset="-127"/>
              </a:rPr>
              <a:t>: OWASP ‘</a:t>
            </a:r>
            <a:r>
              <a:rPr lang="ko-KR" altLang="en-US" sz="1400" dirty="0" smtClean="0">
                <a:ea typeface="굴림" charset="-127"/>
              </a:rPr>
              <a:t>시큐어 코딩 규칙 참고 가이드</a:t>
            </a:r>
            <a:r>
              <a:rPr lang="en-US" altLang="ko-KR" sz="1400" dirty="0" smtClean="0">
                <a:ea typeface="굴림" charset="-127"/>
              </a:rPr>
              <a:t>’</a:t>
            </a:r>
            <a:r>
              <a:rPr lang="ko-KR" altLang="en-US" sz="1400" dirty="0" smtClean="0">
                <a:ea typeface="굴림" charset="-127"/>
              </a:rPr>
              <a:t>  </a:t>
            </a:r>
            <a:r>
              <a:rPr lang="ko-KR" altLang="en-US" sz="1400" dirty="0" err="1" smtClean="0">
                <a:ea typeface="굴림" charset="-127"/>
              </a:rPr>
              <a:t>한글본</a:t>
            </a:r>
            <a:r>
              <a:rPr lang="ko-KR" altLang="en-US" sz="1400" dirty="0" smtClean="0">
                <a:ea typeface="굴림" charset="-127"/>
              </a:rPr>
              <a:t> 발표</a:t>
            </a:r>
            <a:endParaRPr lang="en-US" altLang="ko-KR" sz="1400" dirty="0" smtClean="0">
              <a:ea typeface="굴림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400" dirty="0" smtClean="0">
                <a:ea typeface="굴림" charset="-127"/>
              </a:rPr>
              <a:t>2011</a:t>
            </a:r>
            <a:r>
              <a:rPr lang="ko-KR" altLang="ko-KR" sz="1400" dirty="0" smtClean="0">
                <a:ea typeface="굴림" charset="-127"/>
              </a:rPr>
              <a:t>년</a:t>
            </a:r>
            <a:r>
              <a:rPr lang="en-US" altLang="ko-KR" sz="1400" dirty="0" smtClean="0">
                <a:ea typeface="굴림" charset="-127"/>
              </a:rPr>
              <a:t> 10</a:t>
            </a:r>
            <a:r>
              <a:rPr lang="ko-KR" altLang="ko-KR" sz="1400" dirty="0" smtClean="0">
                <a:ea typeface="굴림" charset="-127"/>
              </a:rPr>
              <a:t>월</a:t>
            </a:r>
            <a:r>
              <a:rPr lang="en-US" altLang="ko-KR" sz="1400" dirty="0" smtClean="0">
                <a:ea typeface="굴림" charset="-127"/>
              </a:rPr>
              <a:t> : “OWASP </a:t>
            </a:r>
            <a:r>
              <a:rPr lang="ko-KR" altLang="ko-KR" sz="1400" dirty="0" smtClean="0">
                <a:ea typeface="굴림" charset="-127"/>
              </a:rPr>
              <a:t>코리아</a:t>
            </a:r>
            <a:r>
              <a:rPr lang="en-US" altLang="ko-KR" sz="1400" dirty="0" smtClean="0">
                <a:ea typeface="굴림" charset="-127"/>
              </a:rPr>
              <a:t> 2011”</a:t>
            </a:r>
            <a:r>
              <a:rPr lang="ko-KR" altLang="ko-KR" sz="1400" dirty="0" smtClean="0">
                <a:ea typeface="굴림" charset="-127"/>
              </a:rPr>
              <a:t> 세미나 개최</a:t>
            </a:r>
            <a:endParaRPr lang="en-US" altLang="ko-KR" sz="1400" dirty="0" smtClean="0"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1800" dirty="0" smtClean="0">
                <a:ea typeface="굴림" charset="-127"/>
              </a:rPr>
              <a:t>2013</a:t>
            </a:r>
            <a:r>
              <a:rPr lang="ko-KR" altLang="en-US" sz="1800" dirty="0" smtClean="0">
                <a:ea typeface="굴림" charset="-127"/>
              </a:rPr>
              <a:t>년 </a:t>
            </a:r>
            <a:r>
              <a:rPr lang="en-US" altLang="ko-KR" sz="1800" dirty="0" smtClean="0">
                <a:ea typeface="굴림" charset="-127"/>
              </a:rPr>
              <a:t>2</a:t>
            </a:r>
            <a:r>
              <a:rPr lang="ko-KR" altLang="en-US" sz="1800" dirty="0" smtClean="0">
                <a:ea typeface="굴림" charset="-127"/>
              </a:rPr>
              <a:t>월 </a:t>
            </a:r>
            <a:r>
              <a:rPr lang="en-US" altLang="ko-KR" sz="1800" dirty="0" smtClean="0">
                <a:ea typeface="굴림" charset="-127"/>
              </a:rPr>
              <a:t>~ 2014</a:t>
            </a:r>
            <a:r>
              <a:rPr lang="ko-KR" altLang="en-US" sz="1800" dirty="0" smtClean="0">
                <a:ea typeface="굴림" charset="-127"/>
              </a:rPr>
              <a:t>년 </a:t>
            </a:r>
            <a:r>
              <a:rPr lang="en-US" altLang="ko-KR" sz="1800" dirty="0" smtClean="0">
                <a:ea typeface="굴림" charset="-127"/>
              </a:rPr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ea typeface="굴림" charset="-127"/>
              </a:rPr>
              <a:t>2013</a:t>
            </a:r>
            <a:r>
              <a:rPr lang="ko-KR" altLang="en-US" sz="1600" dirty="0" smtClean="0">
                <a:ea typeface="굴림" charset="-127"/>
              </a:rPr>
              <a:t>년 </a:t>
            </a:r>
            <a:r>
              <a:rPr lang="en-US" altLang="ko-KR" sz="1600" dirty="0" smtClean="0">
                <a:ea typeface="굴림" charset="-127"/>
              </a:rPr>
              <a:t>2</a:t>
            </a:r>
            <a:r>
              <a:rPr lang="ko-KR" altLang="en-US" sz="1600" dirty="0" smtClean="0">
                <a:ea typeface="굴림" charset="-127"/>
              </a:rPr>
              <a:t>월 </a:t>
            </a:r>
            <a:r>
              <a:rPr lang="en-US" altLang="ko-KR" sz="1600" dirty="0" smtClean="0">
                <a:ea typeface="굴림" charset="-127"/>
              </a:rPr>
              <a:t>: “OWASP AppSec APAC 2013” </a:t>
            </a:r>
            <a:r>
              <a:rPr lang="ko-KR" altLang="ko-KR" sz="1600" dirty="0" smtClean="0">
                <a:ea typeface="굴림" charset="-127"/>
              </a:rPr>
              <a:t>행사</a:t>
            </a:r>
            <a:r>
              <a:rPr lang="en-US" altLang="ko-KR" sz="1600" dirty="0" smtClean="0">
                <a:ea typeface="굴림" charset="-127"/>
              </a:rPr>
              <a:t> </a:t>
            </a:r>
            <a:r>
              <a:rPr lang="ko-KR" altLang="en-US" sz="1600" dirty="0" smtClean="0">
                <a:ea typeface="굴림" charset="-127"/>
              </a:rPr>
              <a:t>개최</a:t>
            </a:r>
            <a:r>
              <a:rPr lang="en-US" altLang="ko-KR" sz="1600" dirty="0" smtClean="0">
                <a:ea typeface="굴림" charset="-127"/>
              </a:rPr>
              <a:t>(</a:t>
            </a:r>
            <a:r>
              <a:rPr lang="ko-KR" altLang="en-US" sz="1600" dirty="0" smtClean="0">
                <a:ea typeface="굴림" charset="-127"/>
              </a:rPr>
              <a:t>제주도</a:t>
            </a:r>
            <a:r>
              <a:rPr lang="en-US" altLang="ko-KR" sz="1600" dirty="0" smtClean="0">
                <a:ea typeface="굴림" charset="-127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 smtClean="0">
                <a:ea typeface="굴림" charset="-127"/>
              </a:rPr>
              <a:t>2013</a:t>
            </a:r>
            <a:r>
              <a:rPr lang="ko-KR" altLang="en-US" sz="1600" dirty="0" smtClean="0">
                <a:ea typeface="굴림" charset="-127"/>
              </a:rPr>
              <a:t>년 </a:t>
            </a:r>
            <a:r>
              <a:rPr lang="en-US" altLang="ko-KR" sz="1600" dirty="0" smtClean="0">
                <a:ea typeface="굴림" charset="-127"/>
              </a:rPr>
              <a:t>4</a:t>
            </a:r>
            <a:r>
              <a:rPr lang="ko-KR" altLang="en-US" sz="1600" dirty="0" smtClean="0">
                <a:ea typeface="굴림" charset="-127"/>
              </a:rPr>
              <a:t>월 </a:t>
            </a:r>
            <a:r>
              <a:rPr lang="en-US" altLang="ko-KR" sz="1600" dirty="0" smtClean="0">
                <a:ea typeface="굴림" charset="-127"/>
              </a:rPr>
              <a:t>: 2</a:t>
            </a:r>
            <a:r>
              <a:rPr lang="ko-KR" altLang="en-US" sz="1600" dirty="0" smtClean="0">
                <a:ea typeface="굴림" charset="-127"/>
              </a:rPr>
              <a:t>기 운영진 </a:t>
            </a:r>
            <a:r>
              <a:rPr lang="ko-KR" altLang="en-US" sz="1600" dirty="0" smtClean="0">
                <a:ea typeface="굴림" charset="-127"/>
              </a:rPr>
              <a:t>구성</a:t>
            </a:r>
            <a:endParaRPr lang="en-US" altLang="ko-KR" sz="1600" dirty="0" smtClean="0">
              <a:ea typeface="굴림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600" dirty="0" smtClean="0">
                <a:ea typeface="굴림" charset="-127"/>
              </a:rPr>
              <a:t>2013</a:t>
            </a:r>
            <a:r>
              <a:rPr lang="ko-KR" altLang="en-US" sz="1600" dirty="0" smtClean="0">
                <a:ea typeface="굴림" charset="-127"/>
              </a:rPr>
              <a:t>년 </a:t>
            </a:r>
            <a:r>
              <a:rPr lang="en-US" altLang="ko-KR" sz="1600" dirty="0" smtClean="0">
                <a:ea typeface="굴림" charset="-127"/>
              </a:rPr>
              <a:t>4</a:t>
            </a:r>
            <a:r>
              <a:rPr lang="ko-KR" altLang="en-US" sz="1600" dirty="0" smtClean="0">
                <a:ea typeface="굴림" charset="-127"/>
              </a:rPr>
              <a:t>월 </a:t>
            </a:r>
            <a:r>
              <a:rPr lang="en-US" altLang="ko-KR" sz="1600" dirty="0" smtClean="0">
                <a:ea typeface="굴림" charset="-127"/>
              </a:rPr>
              <a:t>27</a:t>
            </a:r>
            <a:r>
              <a:rPr lang="ko-KR" altLang="en-US" sz="1600" dirty="0" smtClean="0">
                <a:ea typeface="굴림" charset="-127"/>
              </a:rPr>
              <a:t>일 </a:t>
            </a:r>
            <a:r>
              <a:rPr lang="en-US" altLang="ko-KR" sz="1600" dirty="0" smtClean="0">
                <a:ea typeface="굴림" charset="-127"/>
              </a:rPr>
              <a:t>: 1</a:t>
            </a:r>
            <a:r>
              <a:rPr lang="ko-KR" altLang="en-US" sz="1600" dirty="0" smtClean="0">
                <a:ea typeface="굴림" charset="-127"/>
              </a:rPr>
              <a:t>차 </a:t>
            </a:r>
            <a:r>
              <a:rPr lang="en-US" altLang="ko-KR" sz="1600" dirty="0" smtClean="0">
                <a:ea typeface="굴림" charset="-127"/>
              </a:rPr>
              <a:t>‘OWASP </a:t>
            </a:r>
            <a:r>
              <a:rPr lang="ko-KR" altLang="en-US" sz="1600" dirty="0" smtClean="0">
                <a:ea typeface="굴림" charset="-127"/>
              </a:rPr>
              <a:t>코리아 </a:t>
            </a:r>
            <a:r>
              <a:rPr lang="ko-KR" altLang="en-US" sz="1600" dirty="0" err="1" smtClean="0">
                <a:ea typeface="굴림" charset="-127"/>
              </a:rPr>
              <a:t>데이</a:t>
            </a:r>
            <a:r>
              <a:rPr lang="ko-KR" altLang="en-US" sz="1600" dirty="0" smtClean="0">
                <a:ea typeface="굴림" charset="-127"/>
              </a:rPr>
              <a:t> </a:t>
            </a:r>
            <a:r>
              <a:rPr lang="ko-KR" altLang="en-US" sz="1600" dirty="0" err="1" smtClean="0">
                <a:ea typeface="굴림" charset="-127"/>
              </a:rPr>
              <a:t>워크샵</a:t>
            </a:r>
            <a:r>
              <a:rPr lang="en-US" altLang="ko-KR" sz="1600" dirty="0" smtClean="0">
                <a:ea typeface="굴림" charset="-127"/>
              </a:rPr>
              <a:t>’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 smtClean="0">
                <a:ea typeface="굴림" charset="-127"/>
              </a:rPr>
              <a:t>2013</a:t>
            </a:r>
            <a:r>
              <a:rPr lang="ko-KR" altLang="en-US" sz="1600" dirty="0" smtClean="0">
                <a:ea typeface="굴림" charset="-127"/>
              </a:rPr>
              <a:t>년 </a:t>
            </a:r>
            <a:r>
              <a:rPr lang="en-US" altLang="ko-KR" sz="1600" dirty="0" smtClean="0">
                <a:ea typeface="굴림" charset="-127"/>
              </a:rPr>
              <a:t>8</a:t>
            </a:r>
            <a:r>
              <a:rPr lang="ko-KR" altLang="en-US" sz="1600" dirty="0" smtClean="0">
                <a:ea typeface="굴림" charset="-127"/>
              </a:rPr>
              <a:t>월 </a:t>
            </a:r>
            <a:r>
              <a:rPr lang="en-US" altLang="ko-KR" sz="1600" dirty="0" smtClean="0">
                <a:ea typeface="굴림" charset="-127"/>
              </a:rPr>
              <a:t>29</a:t>
            </a:r>
            <a:r>
              <a:rPr lang="ko-KR" altLang="en-US" sz="1600" dirty="0" smtClean="0">
                <a:ea typeface="굴림" charset="-127"/>
              </a:rPr>
              <a:t>일</a:t>
            </a:r>
            <a:r>
              <a:rPr lang="en-US" altLang="ko-KR" sz="1600" dirty="0" smtClean="0">
                <a:ea typeface="굴림" charset="-127"/>
              </a:rPr>
              <a:t> : ‘OWASP Top 10 2013’ </a:t>
            </a:r>
            <a:r>
              <a:rPr lang="ko-KR" altLang="en-US" sz="1600" dirty="0" err="1" smtClean="0">
                <a:ea typeface="굴림" charset="-127"/>
              </a:rPr>
              <a:t>한글본</a:t>
            </a:r>
            <a:r>
              <a:rPr lang="ko-KR" altLang="en-US" sz="1600" dirty="0" smtClean="0">
                <a:ea typeface="굴림" charset="-127"/>
              </a:rPr>
              <a:t> 발표 </a:t>
            </a:r>
            <a:r>
              <a:rPr lang="en-US" altLang="ko-KR" sz="1600" dirty="0" smtClean="0">
                <a:ea typeface="굴림" charset="-127"/>
              </a:rPr>
              <a:t>(</a:t>
            </a:r>
            <a:r>
              <a:rPr lang="ko-KR" altLang="en-US" sz="1600" dirty="0" err="1" smtClean="0">
                <a:ea typeface="굴림" charset="-127"/>
                <a:hlinkClick r:id="rId2"/>
              </a:rPr>
              <a:t>엔시큐어</a:t>
            </a:r>
            <a:r>
              <a:rPr lang="ko-KR" altLang="en-US" sz="1600" dirty="0" smtClean="0">
                <a:ea typeface="굴림" charset="-127"/>
              </a:rPr>
              <a:t> 후원</a:t>
            </a:r>
            <a:r>
              <a:rPr lang="en-US" altLang="ko-KR" sz="1600" dirty="0" smtClean="0">
                <a:ea typeface="굴림" charset="-127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 smtClean="0">
                <a:ea typeface="굴림" charset="-127"/>
              </a:rPr>
              <a:t>2013</a:t>
            </a:r>
            <a:r>
              <a:rPr lang="ko-KR" altLang="en-US" sz="1600" dirty="0" smtClean="0">
                <a:ea typeface="굴림" charset="-127"/>
              </a:rPr>
              <a:t>년 </a:t>
            </a:r>
            <a:r>
              <a:rPr lang="en-US" altLang="ko-KR" sz="1600" dirty="0" smtClean="0">
                <a:ea typeface="굴림" charset="-127"/>
              </a:rPr>
              <a:t>7</a:t>
            </a:r>
            <a:r>
              <a:rPr lang="ko-KR" altLang="en-US" sz="1600" dirty="0" smtClean="0">
                <a:ea typeface="굴림" charset="-127"/>
              </a:rPr>
              <a:t>월 </a:t>
            </a:r>
            <a:r>
              <a:rPr lang="en-US" altLang="ko-KR" sz="1600" dirty="0" smtClean="0">
                <a:ea typeface="굴림" charset="-127"/>
              </a:rPr>
              <a:t>13</a:t>
            </a:r>
            <a:r>
              <a:rPr lang="ko-KR" altLang="en-US" sz="1600" dirty="0" smtClean="0">
                <a:ea typeface="굴림" charset="-127"/>
              </a:rPr>
              <a:t>일 </a:t>
            </a:r>
            <a:r>
              <a:rPr lang="en-US" altLang="ko-KR" sz="1600" dirty="0" smtClean="0">
                <a:ea typeface="굴림" charset="-127"/>
              </a:rPr>
              <a:t>: 2</a:t>
            </a:r>
            <a:r>
              <a:rPr lang="ko-KR" altLang="en-US" sz="1600" dirty="0" smtClean="0">
                <a:ea typeface="굴림" charset="-127"/>
              </a:rPr>
              <a:t>차 </a:t>
            </a:r>
            <a:r>
              <a:rPr lang="en-US" altLang="ko-KR" sz="1600" dirty="0" smtClean="0">
                <a:ea typeface="굴림" charset="-127"/>
              </a:rPr>
              <a:t>‘OWASP </a:t>
            </a:r>
            <a:r>
              <a:rPr lang="ko-KR" altLang="en-US" sz="1600" dirty="0" smtClean="0">
                <a:ea typeface="굴림" charset="-127"/>
              </a:rPr>
              <a:t>코리아 </a:t>
            </a:r>
            <a:r>
              <a:rPr lang="ko-KR" altLang="en-US" sz="1600" dirty="0" err="1" smtClean="0">
                <a:ea typeface="굴림" charset="-127"/>
              </a:rPr>
              <a:t>데이</a:t>
            </a:r>
            <a:r>
              <a:rPr lang="ko-KR" altLang="en-US" sz="1600" dirty="0" smtClean="0">
                <a:ea typeface="굴림" charset="-127"/>
              </a:rPr>
              <a:t> </a:t>
            </a:r>
            <a:r>
              <a:rPr lang="ko-KR" altLang="en-US" sz="1600" dirty="0" err="1" smtClean="0">
                <a:ea typeface="굴림" charset="-127"/>
              </a:rPr>
              <a:t>워크샵</a:t>
            </a:r>
            <a:r>
              <a:rPr lang="en-US" altLang="ko-KR" sz="1600" dirty="0" smtClean="0">
                <a:ea typeface="굴림" charset="-127"/>
              </a:rPr>
              <a:t>’</a:t>
            </a:r>
            <a:endParaRPr lang="en-US" altLang="ko-KR" sz="1600" dirty="0" smtClean="0">
              <a:ea typeface="굴림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600" dirty="0" smtClean="0">
                <a:ea typeface="굴림" charset="-127"/>
              </a:rPr>
              <a:t>2014</a:t>
            </a:r>
            <a:r>
              <a:rPr lang="ko-KR" altLang="en-US" sz="1600" dirty="0" smtClean="0">
                <a:ea typeface="굴림" charset="-127"/>
              </a:rPr>
              <a:t>년 </a:t>
            </a:r>
            <a:r>
              <a:rPr lang="en-US" altLang="ko-KR" sz="1600" dirty="0" smtClean="0">
                <a:ea typeface="굴림" charset="-127"/>
              </a:rPr>
              <a:t>6</a:t>
            </a:r>
            <a:r>
              <a:rPr lang="ko-KR" altLang="en-US" sz="1600" dirty="0" smtClean="0">
                <a:ea typeface="굴림" charset="-127"/>
              </a:rPr>
              <a:t>월 </a:t>
            </a:r>
            <a:r>
              <a:rPr lang="en-US" altLang="ko-KR" sz="1600" dirty="0" smtClean="0">
                <a:ea typeface="굴림" charset="-127"/>
              </a:rPr>
              <a:t>17</a:t>
            </a:r>
            <a:r>
              <a:rPr lang="ko-KR" altLang="en-US" sz="1600" dirty="0" smtClean="0">
                <a:ea typeface="굴림" charset="-127"/>
              </a:rPr>
              <a:t>일 </a:t>
            </a:r>
            <a:r>
              <a:rPr lang="en-US" altLang="ko-KR" sz="1600" dirty="0" smtClean="0">
                <a:ea typeface="굴림" charset="-127"/>
              </a:rPr>
              <a:t>:</a:t>
            </a:r>
            <a:r>
              <a:rPr lang="ko-KR" altLang="en-US" sz="1600" dirty="0" smtClean="0">
                <a:ea typeface="굴림" charset="-127"/>
              </a:rPr>
              <a:t> </a:t>
            </a:r>
            <a:r>
              <a:rPr lang="en-US" altLang="ko-KR" sz="1600" dirty="0" smtClean="0">
                <a:ea typeface="굴림" charset="-127"/>
              </a:rPr>
              <a:t>OWASP </a:t>
            </a:r>
            <a:r>
              <a:rPr lang="ko-KR" altLang="en-US" sz="1600" dirty="0" smtClean="0">
                <a:ea typeface="굴림" charset="-127"/>
              </a:rPr>
              <a:t>코리아 </a:t>
            </a:r>
            <a:r>
              <a:rPr lang="ko-KR" altLang="en-US" sz="1600" dirty="0" err="1" smtClean="0">
                <a:ea typeface="굴림" charset="-127"/>
              </a:rPr>
              <a:t>데이</a:t>
            </a:r>
            <a:r>
              <a:rPr lang="ko-KR" altLang="en-US" sz="1600" dirty="0" smtClean="0">
                <a:ea typeface="굴림" charset="-127"/>
              </a:rPr>
              <a:t> </a:t>
            </a:r>
            <a:r>
              <a:rPr lang="ko-KR" altLang="en-US" sz="1600" dirty="0" err="1" smtClean="0">
                <a:ea typeface="굴림" charset="-127"/>
              </a:rPr>
              <a:t>워크샵</a:t>
            </a:r>
            <a:r>
              <a:rPr lang="en-US" altLang="ko-KR" sz="1600" dirty="0" smtClean="0">
                <a:ea typeface="굴림" charset="-127"/>
              </a:rPr>
              <a:t> </a:t>
            </a:r>
            <a:r>
              <a:rPr lang="ko-KR" altLang="en-US" sz="1600" dirty="0" smtClean="0">
                <a:ea typeface="굴림" charset="-127"/>
              </a:rPr>
              <a:t>서울</a:t>
            </a:r>
            <a:endParaRPr lang="en-US" altLang="ko-KR" sz="1600" dirty="0" smtClean="0">
              <a:ea typeface="굴림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600" dirty="0" smtClean="0">
                <a:ea typeface="굴림" charset="-127"/>
              </a:rPr>
              <a:t>2014</a:t>
            </a:r>
            <a:r>
              <a:rPr lang="ko-KR" altLang="en-US" sz="1600" dirty="0" smtClean="0">
                <a:ea typeface="굴림" charset="-127"/>
              </a:rPr>
              <a:t>년 </a:t>
            </a:r>
            <a:r>
              <a:rPr lang="en-US" altLang="ko-KR" sz="1600" dirty="0" smtClean="0">
                <a:ea typeface="굴림" charset="-127"/>
              </a:rPr>
              <a:t>12</a:t>
            </a:r>
            <a:r>
              <a:rPr lang="ko-KR" altLang="en-US" sz="1600" dirty="0" smtClean="0">
                <a:ea typeface="굴림" charset="-127"/>
              </a:rPr>
              <a:t>월 </a:t>
            </a:r>
            <a:r>
              <a:rPr lang="en-US" altLang="ko-KR" sz="1600" dirty="0" smtClean="0">
                <a:ea typeface="굴림" charset="-127"/>
              </a:rPr>
              <a:t>19</a:t>
            </a:r>
            <a:r>
              <a:rPr lang="ko-KR" altLang="en-US" sz="1600" dirty="0" smtClean="0">
                <a:ea typeface="굴림" charset="-127"/>
              </a:rPr>
              <a:t>일 </a:t>
            </a:r>
            <a:r>
              <a:rPr lang="en-US" altLang="ko-KR" sz="1600" dirty="0" smtClean="0">
                <a:ea typeface="굴림" charset="-127"/>
              </a:rPr>
              <a:t>: </a:t>
            </a:r>
            <a:r>
              <a:rPr lang="en-US" altLang="ko-KR" sz="1600" dirty="0" smtClean="0"/>
              <a:t>OWASP Asia Tour Seoul </a:t>
            </a:r>
            <a:r>
              <a:rPr lang="en-US" altLang="ko-KR" sz="1600" dirty="0" smtClean="0"/>
              <a:t>Conference</a:t>
            </a:r>
            <a:endParaRPr lang="en-US" altLang="ko-KR" sz="1600" dirty="0" smtClean="0"/>
          </a:p>
          <a:p>
            <a:pPr>
              <a:lnSpc>
                <a:spcPct val="90000"/>
              </a:lnSpc>
            </a:pPr>
            <a:r>
              <a:rPr lang="en-US" altLang="ko-KR" sz="1800" dirty="0" smtClean="0">
                <a:ea typeface="굴림" charset="-127"/>
              </a:rPr>
              <a:t>2015</a:t>
            </a:r>
            <a:r>
              <a:rPr lang="ko-KR" altLang="en-US" sz="1800" dirty="0" smtClean="0">
                <a:ea typeface="굴림" charset="-127"/>
              </a:rPr>
              <a:t>년 </a:t>
            </a:r>
            <a:r>
              <a:rPr lang="en-US" altLang="ko-KR" sz="1800" dirty="0" smtClean="0">
                <a:ea typeface="굴림" charset="-127"/>
              </a:rPr>
              <a:t>2</a:t>
            </a:r>
            <a:r>
              <a:rPr lang="ko-KR" altLang="en-US" sz="1800" dirty="0" smtClean="0">
                <a:ea typeface="굴림" charset="-127"/>
              </a:rPr>
              <a:t>월 </a:t>
            </a:r>
            <a:r>
              <a:rPr lang="en-US" altLang="ko-KR" sz="1800" dirty="0" smtClean="0">
                <a:ea typeface="굴림" charset="-127"/>
              </a:rPr>
              <a:t>: 3</a:t>
            </a:r>
            <a:r>
              <a:rPr lang="ko-KR" altLang="en-US" sz="1800" dirty="0" smtClean="0">
                <a:ea typeface="굴림" charset="-127"/>
              </a:rPr>
              <a:t>기 운영진 구성</a:t>
            </a:r>
            <a:endParaRPr lang="en-US" altLang="ko-KR" sz="1800" dirty="0" smtClean="0">
              <a:ea typeface="굴림" charset="-127"/>
            </a:endParaRPr>
          </a:p>
          <a:p>
            <a:pPr lvl="1">
              <a:lnSpc>
                <a:spcPct val="90000"/>
              </a:lnSpc>
            </a:pPr>
            <a:r>
              <a:rPr lang="ko-KR" altLang="en-US" sz="1400" dirty="0" smtClean="0">
                <a:ea typeface="굴림" charset="-127"/>
              </a:rPr>
              <a:t>성윤기</a:t>
            </a:r>
            <a:r>
              <a:rPr lang="en-US" altLang="ko-KR" sz="1400" dirty="0" smtClean="0">
                <a:ea typeface="굴림" charset="-127"/>
              </a:rPr>
              <a:t>, </a:t>
            </a:r>
            <a:r>
              <a:rPr lang="ko-KR" altLang="en-US" sz="1400" dirty="0" smtClean="0">
                <a:ea typeface="굴림" charset="-127"/>
              </a:rPr>
              <a:t>최용식</a:t>
            </a:r>
            <a:r>
              <a:rPr lang="en-US" altLang="ko-KR" sz="1400" dirty="0" smtClean="0">
                <a:ea typeface="굴림" charset="-127"/>
              </a:rPr>
              <a:t>, </a:t>
            </a:r>
            <a:r>
              <a:rPr lang="ko-KR" altLang="en-US" sz="1400" dirty="0" smtClean="0">
                <a:ea typeface="굴림" charset="-127"/>
              </a:rPr>
              <a:t>손장군</a:t>
            </a:r>
            <a:r>
              <a:rPr lang="en-US" altLang="ko-KR" sz="1400" dirty="0" smtClean="0">
                <a:ea typeface="굴림" charset="-127"/>
              </a:rPr>
              <a:t>, </a:t>
            </a:r>
            <a:r>
              <a:rPr lang="ko-KR" altLang="en-US" sz="1400" dirty="0" smtClean="0">
                <a:ea typeface="굴림" charset="-127"/>
              </a:rPr>
              <a:t>장재호</a:t>
            </a:r>
            <a:r>
              <a:rPr lang="en-US" altLang="ko-KR" sz="1400" dirty="0" smtClean="0">
                <a:ea typeface="굴림" charset="-127"/>
              </a:rPr>
              <a:t>, </a:t>
            </a:r>
            <a:r>
              <a:rPr lang="ko-KR" altLang="en-US" sz="1400" dirty="0" smtClean="0">
                <a:ea typeface="굴림" charset="-127"/>
              </a:rPr>
              <a:t>김보성</a:t>
            </a:r>
            <a:r>
              <a:rPr lang="en-US" altLang="ko-KR" sz="1400" dirty="0" smtClean="0">
                <a:ea typeface="굴림" charset="-127"/>
              </a:rPr>
              <a:t>, </a:t>
            </a:r>
            <a:r>
              <a:rPr lang="ko-KR" altLang="en-US" sz="1400" dirty="0" smtClean="0">
                <a:ea typeface="굴림" charset="-127"/>
              </a:rPr>
              <a:t>오현태</a:t>
            </a:r>
            <a:r>
              <a:rPr lang="en-US" altLang="ko-KR" sz="1400" dirty="0" smtClean="0">
                <a:ea typeface="굴림" charset="-127"/>
              </a:rPr>
              <a:t>, </a:t>
            </a:r>
            <a:r>
              <a:rPr lang="ko-KR" altLang="en-US" sz="1400" dirty="0" smtClean="0">
                <a:ea typeface="굴림" charset="-127"/>
              </a:rPr>
              <a:t>정여진</a:t>
            </a:r>
            <a:r>
              <a:rPr lang="en-US" altLang="ko-KR" sz="1400" dirty="0" smtClean="0">
                <a:ea typeface="굴림" charset="-127"/>
              </a:rPr>
              <a:t>, </a:t>
            </a:r>
            <a:r>
              <a:rPr lang="ko-KR" altLang="en-US" sz="1400" dirty="0" smtClean="0">
                <a:ea typeface="굴림" charset="-127"/>
              </a:rPr>
              <a:t>이수현</a:t>
            </a:r>
            <a:r>
              <a:rPr lang="en-US" altLang="ko-KR" sz="1400" dirty="0" smtClean="0">
                <a:ea typeface="굴림" charset="-127"/>
              </a:rPr>
              <a:t>,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 smtClean="0">
                <a:ea typeface="굴림" charset="-127"/>
              </a:rPr>
              <a:t>2015</a:t>
            </a:r>
            <a:r>
              <a:rPr lang="ko-KR" altLang="en-US" sz="1600" dirty="0" smtClean="0">
                <a:ea typeface="굴림" charset="-127"/>
              </a:rPr>
              <a:t>년 </a:t>
            </a:r>
            <a:r>
              <a:rPr lang="en-US" altLang="ko-KR" sz="1600" dirty="0" smtClean="0">
                <a:ea typeface="굴림" charset="-127"/>
              </a:rPr>
              <a:t>1</a:t>
            </a:r>
            <a:r>
              <a:rPr lang="ko-KR" altLang="en-US" sz="1600" dirty="0" smtClean="0">
                <a:ea typeface="굴림" charset="-127"/>
              </a:rPr>
              <a:t>월 </a:t>
            </a:r>
            <a:r>
              <a:rPr lang="en-US" altLang="ko-KR" sz="1600" dirty="0" smtClean="0">
                <a:ea typeface="굴림" charset="-127"/>
              </a:rPr>
              <a:t>14</a:t>
            </a:r>
            <a:r>
              <a:rPr lang="ko-KR" altLang="en-US" sz="1600" dirty="0" smtClean="0">
                <a:ea typeface="굴림" charset="-127"/>
              </a:rPr>
              <a:t>일</a:t>
            </a:r>
            <a:r>
              <a:rPr lang="en-US" altLang="ko-KR" sz="1600" dirty="0" smtClean="0">
                <a:ea typeface="굴림" charset="-127"/>
              </a:rPr>
              <a:t>,OWASP </a:t>
            </a:r>
            <a:r>
              <a:rPr lang="ko-KR" altLang="en-US" sz="1600" dirty="0" smtClean="0">
                <a:ea typeface="굴림" charset="-127"/>
              </a:rPr>
              <a:t>부산지역대학연합 지부 </a:t>
            </a:r>
            <a:r>
              <a:rPr lang="ko-KR" altLang="en-US" sz="1600" dirty="0" smtClean="0">
                <a:ea typeface="굴림" charset="-127"/>
              </a:rPr>
              <a:t>설립</a:t>
            </a:r>
            <a:endParaRPr lang="en-US" altLang="ko-KR" sz="1600" dirty="0" smtClean="0">
              <a:ea typeface="굴림" charset="-127"/>
            </a:endParaRPr>
          </a:p>
          <a:p>
            <a:pPr lvl="1">
              <a:lnSpc>
                <a:spcPct val="90000"/>
              </a:lnSpc>
            </a:pPr>
            <a:r>
              <a:rPr lang="en-US" altLang="ko-KR" sz="1600" dirty="0" smtClean="0">
                <a:ea typeface="굴림" charset="-127"/>
              </a:rPr>
              <a:t>2015</a:t>
            </a:r>
            <a:r>
              <a:rPr lang="ko-KR" altLang="en-US" sz="1600" dirty="0" smtClean="0">
                <a:ea typeface="굴림" charset="-127"/>
              </a:rPr>
              <a:t>년 </a:t>
            </a:r>
            <a:r>
              <a:rPr lang="en-US" altLang="ko-KR" sz="1600" dirty="0" smtClean="0">
                <a:ea typeface="굴림" charset="-127"/>
              </a:rPr>
              <a:t>6</a:t>
            </a:r>
            <a:r>
              <a:rPr lang="ko-KR" altLang="en-US" sz="1600" dirty="0" smtClean="0">
                <a:ea typeface="굴림" charset="-127"/>
              </a:rPr>
              <a:t>월 </a:t>
            </a:r>
            <a:r>
              <a:rPr lang="en-US" altLang="ko-KR" sz="1600" dirty="0" smtClean="0">
                <a:ea typeface="굴림" charset="-127"/>
              </a:rPr>
              <a:t>12</a:t>
            </a:r>
            <a:r>
              <a:rPr lang="ko-KR" altLang="en-US" sz="1600" dirty="0" smtClean="0">
                <a:ea typeface="굴림" charset="-127"/>
              </a:rPr>
              <a:t>일</a:t>
            </a:r>
            <a:r>
              <a:rPr lang="en-US" altLang="ko-KR" sz="1600" dirty="0" smtClean="0">
                <a:ea typeface="굴림" charset="-127"/>
              </a:rPr>
              <a:t>. </a:t>
            </a:r>
            <a:r>
              <a:rPr lang="ko-KR" altLang="en-US" sz="1600" dirty="0" smtClean="0">
                <a:ea typeface="굴림" charset="-127"/>
              </a:rPr>
              <a:t>부산 컨퍼런스 개최</a:t>
            </a:r>
            <a:endParaRPr lang="en-US" altLang="ko-KR" sz="1600" dirty="0" smtClean="0"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endParaRPr lang="en-US" altLang="ko-KR" sz="1800" dirty="0" smtClean="0">
              <a:ea typeface="굴림" charset="-127"/>
            </a:endParaRPr>
          </a:p>
        </p:txBody>
      </p:sp>
      <p:sp>
        <p:nvSpPr>
          <p:cNvPr id="8195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647113" y="6408738"/>
            <a:ext cx="366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0E30F0B2-9C19-4A6F-B7C6-7A502063D9E1}" type="slidenum">
              <a:rPr lang="ko-KR" altLang="en-US"/>
              <a:pPr/>
              <a:t>6</a:t>
            </a:fld>
            <a:endParaRPr lang="ko-KR" altLang="en-US"/>
          </a:p>
        </p:txBody>
      </p:sp>
      <p:sp>
        <p:nvSpPr>
          <p:cNvPr id="8196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charset="-127"/>
              </a:rPr>
              <a:t>OWASP </a:t>
            </a:r>
            <a:r>
              <a:rPr lang="ko-KR" altLang="en-US" smtClean="0">
                <a:ea typeface="굴림" charset="-127"/>
              </a:rPr>
              <a:t>코리아 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382000" y="6408738"/>
            <a:ext cx="631825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CC24E327-8EF6-4FA8-ADEB-4AB817DBC7F5}" type="slidenum">
              <a:rPr lang="ko-KR" altLang="en-US"/>
              <a:pPr/>
              <a:t>7</a:t>
            </a:fld>
            <a:endParaRPr lang="ko-KR" altLang="en-US"/>
          </a:p>
        </p:txBody>
      </p:sp>
      <p:sp>
        <p:nvSpPr>
          <p:cNvPr id="9219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charset="-127"/>
              </a:rPr>
              <a:t>AppSec APAC 2013 </a:t>
            </a:r>
            <a:r>
              <a:rPr lang="ko-KR" altLang="en-US" dirty="0" smtClean="0">
                <a:ea typeface="굴림" charset="-127"/>
              </a:rPr>
              <a:t>사진</a:t>
            </a:r>
          </a:p>
        </p:txBody>
      </p:sp>
      <p:pic>
        <p:nvPicPr>
          <p:cNvPr id="9220" name="Picture 2" descr="https://fbcdn-sphotos-g-a.akamaihd.net/hphotos-ak-ash3/856444_10150296334424978_1560725454_o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31800" y="1930400"/>
            <a:ext cx="3970338" cy="2978150"/>
          </a:xfrm>
          <a:noFill/>
        </p:spPr>
      </p:pic>
      <p:pic>
        <p:nvPicPr>
          <p:cNvPr id="9221" name="Picture 2" descr="https://fbcdn-sphotos-g-a.akamaihd.net/hphotos-ak-snc6/188209_486005838127536_1326098041_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1916113"/>
            <a:ext cx="396081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TextBox 4"/>
          <p:cNvSpPr txBox="1">
            <a:spLocks noChangeArrowheads="1"/>
          </p:cNvSpPr>
          <p:nvPr/>
        </p:nvSpPr>
        <p:spPr bwMode="auto">
          <a:xfrm>
            <a:off x="1157288" y="5083175"/>
            <a:ext cx="25209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ko-KR" sz="1200">
                <a:ea typeface="굴림" charset="-127"/>
              </a:rPr>
              <a:t>&lt;</a:t>
            </a:r>
            <a:r>
              <a:rPr lang="ko-KR" altLang="en-US" sz="1200">
                <a:ea typeface="굴림" charset="-127"/>
              </a:rPr>
              <a:t>챕터 리더 워크샵</a:t>
            </a:r>
            <a:r>
              <a:rPr lang="en-US" altLang="ko-KR" sz="1200">
                <a:ea typeface="굴림" charset="-127"/>
              </a:rPr>
              <a:t>&gt;</a:t>
            </a:r>
            <a:endParaRPr lang="ko-KR" altLang="en-US" sz="1200">
              <a:ea typeface="굴림" charset="-127"/>
            </a:endParaRPr>
          </a:p>
        </p:txBody>
      </p:sp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5435600" y="5084763"/>
            <a:ext cx="25209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ko-KR" sz="1200">
                <a:ea typeface="굴림" charset="-127"/>
              </a:rPr>
              <a:t>&lt;</a:t>
            </a:r>
            <a:r>
              <a:rPr lang="ko-KR" altLang="en-US" sz="1200">
                <a:ea typeface="굴림" charset="-127"/>
              </a:rPr>
              <a:t>등록대</a:t>
            </a:r>
            <a:r>
              <a:rPr lang="en-US" altLang="ko-KR" sz="1200">
                <a:ea typeface="굴림" charset="-127"/>
              </a:rPr>
              <a:t>, </a:t>
            </a:r>
            <a:r>
              <a:rPr lang="ko-KR" altLang="en-US" sz="1200">
                <a:ea typeface="굴림" charset="-127"/>
              </a:rPr>
              <a:t>자원봉사</a:t>
            </a:r>
            <a:r>
              <a:rPr lang="en-US" altLang="ko-KR" sz="1200">
                <a:ea typeface="굴림" charset="-127"/>
              </a:rPr>
              <a:t>&gt;</a:t>
            </a:r>
            <a:endParaRPr lang="ko-KR" altLang="en-US" sz="120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382000" y="6408738"/>
            <a:ext cx="631825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CC24E327-8EF6-4FA8-ADEB-4AB817DBC7F5}" type="slidenum">
              <a:rPr lang="ko-KR" altLang="en-US"/>
              <a:pPr/>
              <a:t>8</a:t>
            </a:fld>
            <a:endParaRPr lang="ko-KR" altLang="en-US"/>
          </a:p>
        </p:txBody>
      </p:sp>
      <p:sp>
        <p:nvSpPr>
          <p:cNvPr id="9219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altLang="ko-KR" sz="3600" b="1" dirty="0" smtClean="0">
                <a:solidFill>
                  <a:srgbClr val="004685"/>
                </a:solidFill>
                <a:latin typeface="+mj-lt"/>
                <a:ea typeface="굴림" charset="-127"/>
              </a:rPr>
              <a:t>2013</a:t>
            </a:r>
            <a:r>
              <a:rPr lang="ko-KR" altLang="en-US" sz="3600" b="1" dirty="0" smtClean="0">
                <a:solidFill>
                  <a:srgbClr val="004685"/>
                </a:solidFill>
                <a:latin typeface="+mj-lt"/>
                <a:ea typeface="굴림" charset="-127"/>
              </a:rPr>
              <a:t>년 </a:t>
            </a:r>
            <a:r>
              <a:rPr lang="en-US" altLang="ko-KR" sz="3600" b="1" dirty="0" smtClean="0">
                <a:solidFill>
                  <a:srgbClr val="004685"/>
                </a:solidFill>
                <a:latin typeface="+mj-lt"/>
                <a:ea typeface="굴림" charset="-127"/>
              </a:rPr>
              <a:t>OWASP </a:t>
            </a:r>
            <a:r>
              <a:rPr lang="ko-KR" altLang="en-US" sz="3600" b="1" dirty="0" smtClean="0">
                <a:solidFill>
                  <a:srgbClr val="004685"/>
                </a:solidFill>
                <a:latin typeface="+mj-lt"/>
                <a:ea typeface="굴림" charset="-127"/>
              </a:rPr>
              <a:t>코리아 </a:t>
            </a:r>
            <a:r>
              <a:rPr lang="ko-KR" altLang="en-US" sz="3600" b="1" dirty="0" err="1" smtClean="0">
                <a:solidFill>
                  <a:srgbClr val="004685"/>
                </a:solidFill>
                <a:latin typeface="+mj-lt"/>
                <a:ea typeface="굴림" charset="-127"/>
              </a:rPr>
              <a:t>데이</a:t>
            </a:r>
            <a:r>
              <a:rPr lang="ko-KR" altLang="en-US" sz="3600" b="1" dirty="0" smtClean="0">
                <a:solidFill>
                  <a:srgbClr val="004685"/>
                </a:solidFill>
                <a:latin typeface="+mj-lt"/>
                <a:ea typeface="굴림" charset="-127"/>
              </a:rPr>
              <a:t> </a:t>
            </a:r>
            <a:r>
              <a:rPr lang="ko-KR" altLang="en-US" sz="3600" b="1" dirty="0" err="1" smtClean="0">
                <a:solidFill>
                  <a:srgbClr val="004685"/>
                </a:solidFill>
                <a:latin typeface="+mj-lt"/>
                <a:ea typeface="굴림" charset="-127"/>
              </a:rPr>
              <a:t>워크샵</a:t>
            </a:r>
            <a:endParaRPr lang="en-US" altLang="ko-KR" sz="3600" b="1" dirty="0" smtClean="0">
              <a:solidFill>
                <a:srgbClr val="004685"/>
              </a:solidFill>
              <a:latin typeface="+mj-lt"/>
              <a:ea typeface="굴림" charset="-127"/>
            </a:endParaRPr>
          </a:p>
        </p:txBody>
      </p:sp>
      <p:pic>
        <p:nvPicPr>
          <p:cNvPr id="9" name="그림 8" descr="20130427_0925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8" y="1815152"/>
            <a:ext cx="4244454" cy="31833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19116" y="5285244"/>
            <a:ext cx="2811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2013</a:t>
            </a:r>
            <a:r>
              <a:rPr lang="ko-KR" altLang="en-US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년 </a:t>
            </a:r>
            <a:r>
              <a:rPr lang="en-US" altLang="ko-KR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4</a:t>
            </a:r>
            <a:r>
              <a:rPr lang="ko-KR" altLang="en-US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월 </a:t>
            </a:r>
            <a:r>
              <a:rPr lang="en-US" altLang="ko-KR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27</a:t>
            </a:r>
            <a:r>
              <a:rPr lang="ko-KR" altLang="en-US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일</a:t>
            </a:r>
            <a:r>
              <a:rPr lang="en-US" altLang="ko-KR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 </a:t>
            </a:r>
            <a:endParaRPr lang="ko-KR" altLang="en-US" sz="1600" dirty="0"/>
          </a:p>
        </p:txBody>
      </p:sp>
      <p:pic>
        <p:nvPicPr>
          <p:cNvPr id="39938" name="Picture 2" descr="https://scontent-hkg3-1.xx.fbcdn.net/hphotos-ash2/v/t1.0-9/941214_564633560247264_849567832_n.jpg?oh=d5b991822983225f0f8537339a0aef17&amp;oe=562BC5C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2201" y="1815152"/>
            <a:ext cx="4121624" cy="3091218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256662" y="5285244"/>
            <a:ext cx="2811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2013</a:t>
            </a:r>
            <a:r>
              <a:rPr lang="ko-KR" altLang="en-US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년 </a:t>
            </a:r>
            <a:r>
              <a:rPr lang="en-US" altLang="ko-KR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7</a:t>
            </a:r>
            <a:r>
              <a:rPr lang="ko-KR" altLang="en-US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월 </a:t>
            </a:r>
            <a:r>
              <a:rPr lang="en-US" altLang="ko-KR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13</a:t>
            </a:r>
            <a:r>
              <a:rPr lang="ko-KR" altLang="en-US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일</a:t>
            </a:r>
            <a:r>
              <a:rPr lang="en-US" altLang="ko-KR" sz="2400" b="1" dirty="0" smtClean="0">
                <a:solidFill>
                  <a:srgbClr val="004685"/>
                </a:solidFill>
                <a:ea typeface="굴림" charset="-127"/>
                <a:cs typeface="+mj-cs"/>
              </a:rPr>
              <a:t> 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8382000" y="6408738"/>
            <a:ext cx="631825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CC24E327-8EF6-4FA8-ADEB-4AB817DBC7F5}" type="slidenum">
              <a:rPr lang="ko-KR" altLang="en-US"/>
              <a:pPr/>
              <a:t>9</a:t>
            </a:fld>
            <a:endParaRPr lang="ko-KR" altLang="en-US"/>
          </a:p>
        </p:txBody>
      </p:sp>
      <p:sp>
        <p:nvSpPr>
          <p:cNvPr id="9219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ea typeface="굴림" charset="-127"/>
              </a:rPr>
              <a:t>2014</a:t>
            </a:r>
            <a:r>
              <a:rPr lang="ko-KR" altLang="en-US" dirty="0" smtClean="0">
                <a:ea typeface="굴림" charset="-127"/>
              </a:rPr>
              <a:t>년 </a:t>
            </a:r>
            <a:r>
              <a:rPr lang="en-US" altLang="ko-KR" dirty="0" smtClean="0">
                <a:ea typeface="굴림" charset="-127"/>
              </a:rPr>
              <a:t>OWASP </a:t>
            </a:r>
            <a:r>
              <a:rPr lang="ko-KR" altLang="en-US" dirty="0" smtClean="0">
                <a:ea typeface="굴림" charset="-127"/>
              </a:rPr>
              <a:t>코리아 </a:t>
            </a:r>
            <a:r>
              <a:rPr lang="ko-KR" altLang="en-US" dirty="0" err="1" smtClean="0">
                <a:ea typeface="굴림" charset="-127"/>
              </a:rPr>
              <a:t>데이</a:t>
            </a:r>
            <a:r>
              <a:rPr lang="ko-KR" altLang="en-US" dirty="0" smtClean="0">
                <a:ea typeface="굴림" charset="-127"/>
              </a:rPr>
              <a:t> </a:t>
            </a:r>
            <a:r>
              <a:rPr lang="ko-KR" altLang="en-US" dirty="0" err="1" smtClean="0">
                <a:ea typeface="굴림" charset="-127"/>
              </a:rPr>
              <a:t>워크샵</a:t>
            </a:r>
            <a:endParaRPr lang="ko-KR" altLang="en-US" dirty="0" smtClean="0">
              <a:ea typeface="굴림" charset="-127"/>
            </a:endParaRPr>
          </a:p>
        </p:txBody>
      </p:sp>
      <p:pic>
        <p:nvPicPr>
          <p:cNvPr id="63492" name="Picture 4" descr="https://fbcdn-sphotos-c-a.akamaihd.net/hphotos-ak-frc3/v/t1.0-9/10303769_827667533943864_6323920979112851767_n.jpg?oh=b0e57c6993377efc01ab26eca4681b06&amp;oe=55F22699&amp;__gda__=1442601865_1ffabb16d6fa49bb5c380ac161b3507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1414" y="1767881"/>
            <a:ext cx="3975385" cy="2981539"/>
          </a:xfrm>
          <a:prstGeom prst="rect">
            <a:avLst/>
          </a:prstGeom>
          <a:noFill/>
        </p:spPr>
      </p:pic>
      <p:pic>
        <p:nvPicPr>
          <p:cNvPr id="38918" name="Picture 6" descr="https://fbcdn-sphotos-e-a.akamaihd.net/hphotos-ak-xaf1/v/t1.0-9/1549458_827667523943865_3407757582833398679_n.jpg?oh=aecc89509f6c391e10d82c7fb75a9ff0&amp;oe=562E9670&amp;__gda__=1442615310_7a85ddc53ee68f1067aca6e35ac0274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2244" y="3696284"/>
            <a:ext cx="3446795" cy="2585097"/>
          </a:xfrm>
          <a:prstGeom prst="rect">
            <a:avLst/>
          </a:prstGeom>
          <a:noFill/>
        </p:spPr>
      </p:pic>
      <p:pic>
        <p:nvPicPr>
          <p:cNvPr id="38920" name="Picture 8" descr="https://scontent-hkg3-1.xx.fbcdn.net/hphotos-xfa1/v/t1.0-9/10347420_742363482474270_7742070112985032941_n.jpg?oh=517fc5fe9ff68b170293643a1b275dab&amp;oe=55E7BA9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767881"/>
            <a:ext cx="3885110" cy="29138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2632</Words>
  <Application>Microsoft Office PowerPoint</Application>
  <PresentationFormat>화면 슬라이드 쇼(4:3)</PresentationFormat>
  <Paragraphs>703</Paragraphs>
  <Slides>38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Theme</vt:lpstr>
      <vt:lpstr>OWASP 및 OWASP 코리아 소개</vt:lpstr>
      <vt:lpstr>소개</vt:lpstr>
      <vt:lpstr>환영합니다! OWASP Korea Day 2014</vt:lpstr>
      <vt:lpstr>OWASP 소개</vt:lpstr>
      <vt:lpstr>핵심 가치</vt:lpstr>
      <vt:lpstr>OWASP 코리아 소개</vt:lpstr>
      <vt:lpstr>AppSec APAC 2013 사진</vt:lpstr>
      <vt:lpstr>2013년 OWASP 코리아 데이 워크샵</vt:lpstr>
      <vt:lpstr>2014년 OWASP 코리아 데이 워크샵</vt:lpstr>
      <vt:lpstr>2015년 OWASP 코리아 내부 워크샵</vt:lpstr>
      <vt:lpstr>활동 방법</vt:lpstr>
      <vt:lpstr>OWASP 멥버쉽</vt:lpstr>
      <vt:lpstr>본부 활동 (프로젝트)</vt:lpstr>
      <vt:lpstr>본부 활동 (프로젝트)</vt:lpstr>
      <vt:lpstr>회원 종류</vt:lpstr>
      <vt:lpstr>OWASP 지원 방법(Support OWASP!)</vt:lpstr>
      <vt:lpstr>OWASP 지원 방법</vt:lpstr>
      <vt:lpstr>OWASP 주요 신규 프로젝트</vt:lpstr>
      <vt:lpstr>OWASP 주요 신규 프로젝트</vt:lpstr>
      <vt:lpstr>슬라이드 20</vt:lpstr>
      <vt:lpstr>OWASP Flagship 프로젝트</vt:lpstr>
      <vt:lpstr>OWASP Flagship 프로젝트 – Top 10</vt:lpstr>
      <vt:lpstr>OWASP Flagship 프로젝트 – 코드</vt:lpstr>
      <vt:lpstr>OWASP Flagship 프로젝트 – 코드</vt:lpstr>
      <vt:lpstr>OWASP Flagship 프로젝트 – 오픈소스 도구</vt:lpstr>
      <vt:lpstr>OWASP Flagship 프로젝트 – 문서</vt:lpstr>
      <vt:lpstr>OWASP Flagship 프로젝트 – 문서</vt:lpstr>
      <vt:lpstr>OWASP Flagship 프로젝트 – 문서</vt:lpstr>
      <vt:lpstr>OWASP Flagship 프로젝트 – 문서</vt:lpstr>
      <vt:lpstr>OWASP Flagship 프로젝트 – 문서</vt:lpstr>
      <vt:lpstr>OWASP Flagship 프로젝트 – 문서</vt:lpstr>
      <vt:lpstr>OWASP Flagship 프로젝트 – 문서</vt:lpstr>
      <vt:lpstr>OpenSAMM</vt:lpstr>
      <vt:lpstr>2015년 주요 계획</vt:lpstr>
      <vt:lpstr>2015년 주요 계획</vt:lpstr>
      <vt:lpstr>웹 애플리케이션 보안 전문가 시험 및 등록제 시행</vt:lpstr>
      <vt:lpstr>기타</vt:lpstr>
      <vt:lpstr>Follow “owasp”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Calder</dc:creator>
  <cp:lastModifiedBy>Scarlet Jin</cp:lastModifiedBy>
  <cp:revision>14</cp:revision>
  <dcterms:created xsi:type="dcterms:W3CDTF">2013-10-03T18:23:08Z</dcterms:created>
  <dcterms:modified xsi:type="dcterms:W3CDTF">2015-06-11T23:06:43Z</dcterms:modified>
</cp:coreProperties>
</file>